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44"/>
  </p:notesMasterIdLst>
  <p:sldIdLst>
    <p:sldId id="256" r:id="rId2"/>
    <p:sldId id="266" r:id="rId3"/>
    <p:sldId id="269" r:id="rId4"/>
    <p:sldId id="6930" r:id="rId5"/>
    <p:sldId id="270" r:id="rId6"/>
    <p:sldId id="6976" r:id="rId7"/>
    <p:sldId id="6931" r:id="rId8"/>
    <p:sldId id="6977" r:id="rId9"/>
    <p:sldId id="6978" r:id="rId10"/>
    <p:sldId id="6979" r:id="rId11"/>
    <p:sldId id="261" r:id="rId12"/>
    <p:sldId id="6980" r:id="rId13"/>
    <p:sldId id="6981" r:id="rId14"/>
    <p:sldId id="6982" r:id="rId15"/>
    <p:sldId id="6983" r:id="rId16"/>
    <p:sldId id="6985" r:id="rId17"/>
    <p:sldId id="6984" r:id="rId18"/>
    <p:sldId id="274" r:id="rId19"/>
    <p:sldId id="6986" r:id="rId20"/>
    <p:sldId id="6935" r:id="rId21"/>
    <p:sldId id="6987" r:id="rId22"/>
    <p:sldId id="6937" r:id="rId23"/>
    <p:sldId id="277" r:id="rId24"/>
    <p:sldId id="6999" r:id="rId25"/>
    <p:sldId id="258" r:id="rId26"/>
    <p:sldId id="6988" r:id="rId27"/>
    <p:sldId id="6989" r:id="rId28"/>
    <p:sldId id="6990" r:id="rId29"/>
    <p:sldId id="285" r:id="rId30"/>
    <p:sldId id="6991" r:id="rId31"/>
    <p:sldId id="6992" r:id="rId32"/>
    <p:sldId id="6993" r:id="rId33"/>
    <p:sldId id="6994" r:id="rId34"/>
    <p:sldId id="6995" r:id="rId35"/>
    <p:sldId id="286" r:id="rId36"/>
    <p:sldId id="6996" r:id="rId37"/>
    <p:sldId id="295" r:id="rId38"/>
    <p:sldId id="6951" r:id="rId39"/>
    <p:sldId id="299" r:id="rId40"/>
    <p:sldId id="6997" r:id="rId41"/>
    <p:sldId id="6998" r:id="rId42"/>
    <p:sldId id="267" r:id="rId43"/>
  </p:sldIdLst>
  <p:sldSz cx="12193588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ÍN ALBERTO  AHÓN DURANTE" initials="VAAD" lastIdx="3" clrIdx="0">
    <p:extLst>
      <p:ext uri="{19B8F6BF-5375-455C-9EA6-DF929625EA0E}">
        <p15:presenceInfo xmlns:p15="http://schemas.microsoft.com/office/powerpoint/2012/main" userId="S::vahon@summagold.com::c46c5ca2-9f3c-4574-a1b6-2ce7130bf3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E32"/>
    <a:srgbClr val="F8B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4" autoAdjust="0"/>
    <p:restoredTop sz="86388" autoAdjust="0"/>
  </p:normalViewPr>
  <p:slideViewPr>
    <p:cSldViewPr snapToGrid="0">
      <p:cViewPr>
        <p:scale>
          <a:sx n="100" d="100"/>
          <a:sy n="100" d="100"/>
        </p:scale>
        <p:origin x="2136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192"/>
    </p:cViewPr>
  </p:sorter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02:11:15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DEEE2-DC93-4B81-8AEB-4E1009C0A35C}" type="datetimeFigureOut">
              <a:rPr lang="es-ES" smtClean="0"/>
              <a:t>02/09/2024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815EF-A9C7-42AA-A87E-985C4E8440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016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BE354-1926-43A0-AAFB-5C8201070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4D080A-BA1B-41D3-839F-D4878BA6C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F0873A-A98F-49D5-A3B0-73DE8CDD6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CE491-4717-4E0C-8B52-986AE3F0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BD78D2-A98B-4BD9-B0E1-AEC53E63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021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A554D-9A11-4C60-BA45-2CF32439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6FAA43-5BB2-4FD7-94E2-DB99A06AD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A924C2-C205-4EE5-9834-5D8636EE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7CD18-4F48-4715-9B73-F822E26F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4E10B-B2C6-46B5-8636-72F3A60B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157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03C97E-9EEA-456E-B2EC-A8DD52744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DCBE57-393C-429E-92ED-E0875C899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FE4D2-DE6F-4732-9261-7339A1ED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162790-0CE7-4819-9873-45B1AAAAD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944CB0-3EC6-42E2-823F-26C3D814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218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483D8-8D43-4CCC-ADD4-82ACC68B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255BA-5D81-4ABA-B5F7-A95B70BAE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519C4B-E6BF-457D-9201-59E1A395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C4EBE-3213-4292-9BE4-AAF013DA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FB9042-B916-4CBF-9FB6-ED0C13C3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110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DE1C0-3009-404D-8A71-7E614CEA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975940-6596-4110-AE2A-D025791FE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38F3CC-AF45-4947-8A6A-2BAE2B24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CB5F29-D5C8-4D36-BAC0-896B97FE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6BD8CB-58C2-4BDB-869F-F59CFC78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0165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36FDA-1B35-4441-AB98-270D249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E16777-01F8-48BF-870C-26F38BA38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4F8A46-3224-4C37-8A91-334BF115A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7CBE69-1A0F-49EA-B42C-5A41C3FE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274D47-C710-4F15-8FA9-6C660834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C11607-F05E-4A48-A3A0-18E36FF6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706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36C44-3D65-4E1C-8D7B-2DE5F00D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4A1C5C-7786-4A13-801F-A0853CD28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B8AE53-F68F-4B9D-97EA-3AADE80AB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9ADF0F-0A3F-47EC-8EA9-F90B93FBC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C158B3F-DFD6-4128-BB96-6CD4C80D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B29969E-EC36-4869-8AA1-046426FD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C1DDD3-EF92-4123-9AFB-DA292498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7C43B5-888C-492E-892D-980FAE27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162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57B96-CF89-49A3-B957-961E804F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26BCD4-5A83-41B8-8293-6B647040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10BA55-2B9D-4E66-94B4-1F2FE893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993F7C-0DC0-4DA3-88AE-CE1F00E3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502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6D9EF3A-AE6B-4B2D-AB0A-B13D3D13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812018-DE92-471E-814C-37C0669B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7FEFDE-A149-4C4E-AD2F-1E9EDA84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015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83146-9E1F-4774-BFFA-175854E4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EFB0AF-6DDD-4B1C-9EF5-0E7F64669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85073C-659E-4F5F-9534-D64A5B247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02AD3C-CDA1-4EC8-8353-4B710EFB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FB5A86-7FF3-4216-B610-8455636C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83076F-2E82-4871-8A4B-FFE29689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5468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D2C5D-37B6-49E3-A225-3A62487C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C8C154C-7DC0-4046-AF64-C753C5712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C918F8-48E0-4EED-9068-001A1798C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03A57C-3935-4EDC-AE83-E312CE5E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292CE2-9BC0-4A47-B1EA-43861631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6EECA4-958E-461F-8065-D10E5EA2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493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ECA5CA2-783C-491F-850D-4D0A64CA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5229CD-61E1-4BCA-AB3B-EF9DEB41D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4D79C5-5DB7-48FB-9BCA-A6E31DD81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F0E3D-47BE-44AE-BE7A-9305881A3A7F}" type="datetimeFigureOut">
              <a:rPr lang="es-PE" smtClean="0"/>
              <a:t>2/09/2024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20AFD-CBFF-410C-9495-5268F8E28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54C7B3-2DF9-4680-B14C-E14705E79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3F359-730E-434D-8D0D-3811DDC8C0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005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7312B28-CDF3-4CD6-AA35-098AD8E9682E}"/>
              </a:ext>
            </a:extLst>
          </p:cNvPr>
          <p:cNvSpPr txBox="1"/>
          <p:nvPr/>
        </p:nvSpPr>
        <p:spPr>
          <a:xfrm>
            <a:off x="1724378" y="4819765"/>
            <a:ext cx="93215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500" b="1" dirty="0">
                <a:solidFill>
                  <a:schemeClr val="bg1"/>
                </a:solidFill>
              </a:rPr>
              <a:t>GERENCIA DE PROYECTOS MINEROS PARTICIPATIVOS Y SOSTENIBLES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92B267-970B-4820-9E9B-281812F23B7C}"/>
              </a:ext>
            </a:extLst>
          </p:cNvPr>
          <p:cNvSpPr txBox="1"/>
          <p:nvPr/>
        </p:nvSpPr>
        <p:spPr>
          <a:xfrm>
            <a:off x="1777718" y="4543510"/>
            <a:ext cx="6096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100" dirty="0">
                <a:solidFill>
                  <a:schemeClr val="bg1"/>
                </a:solidFill>
                <a:latin typeface="+mj-lt"/>
              </a:rPr>
              <a:t>MINERÍA FORMAL</a:t>
            </a:r>
            <a:endParaRPr lang="es-PE" sz="2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34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626DE9-72AB-5C2D-B3C5-B7CF3C0BA4DA}"/>
              </a:ext>
            </a:extLst>
          </p:cNvPr>
          <p:cNvSpPr txBox="1"/>
          <p:nvPr/>
        </p:nvSpPr>
        <p:spPr>
          <a:xfrm>
            <a:off x="276610" y="363654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00" b="1" dirty="0">
                <a:solidFill>
                  <a:schemeClr val="bg1"/>
                </a:solidFill>
              </a:rPr>
              <a:t>PRINCIPALES PROBLEMAS</a:t>
            </a:r>
            <a:endParaRPr lang="es-PE" sz="2300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276609" y="586792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rgbClr val="F8B433"/>
                </a:solidFill>
              </a:rPr>
              <a:t>DE LOS PROYECTOS MINEROS</a:t>
            </a:r>
            <a:endParaRPr lang="es-PE" sz="4300" b="1" dirty="0">
              <a:solidFill>
                <a:srgbClr val="F8B43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83FCD1-C9A8-36A9-B06D-DFADA2B0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240" y="1775133"/>
            <a:ext cx="6619448" cy="495004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8E52655-7664-BF07-3ABB-B661AF0B687A}"/>
              </a:ext>
            </a:extLst>
          </p:cNvPr>
          <p:cNvSpPr txBox="1"/>
          <p:nvPr/>
        </p:nvSpPr>
        <p:spPr>
          <a:xfrm>
            <a:off x="7557645" y="2631284"/>
            <a:ext cx="609887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A1E32"/>
                </a:solidFill>
              </a:rPr>
              <a:t>Nuevos modelos de negocio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A1E32"/>
                </a:solidFill>
              </a:rPr>
              <a:t>Digital e innovación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FF0000"/>
                </a:solidFill>
              </a:rPr>
              <a:t>Capital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FF0000"/>
                </a:solidFill>
              </a:rPr>
              <a:t>Mano de obra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A1E32"/>
                </a:solidFill>
              </a:rPr>
              <a:t>Demanda incierta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A1E32"/>
                </a:solidFill>
              </a:rPr>
              <a:t>Productividad y costos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FF0000"/>
                </a:solidFill>
              </a:rPr>
              <a:t>Licencia para operar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FF0000"/>
                </a:solidFill>
              </a:rPr>
              <a:t>Descarbonización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A1E32"/>
                </a:solidFill>
              </a:rPr>
              <a:t>Geopolítica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FF0000"/>
                </a:solidFill>
              </a:rPr>
              <a:t>Medio Ambiente y Social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C5F4A9-55C5-042A-CF6C-3B451907F9EC}"/>
              </a:ext>
            </a:extLst>
          </p:cNvPr>
          <p:cNvSpPr txBox="1"/>
          <p:nvPr/>
        </p:nvSpPr>
        <p:spPr>
          <a:xfrm>
            <a:off x="1304925" y="6326303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F8B433"/>
                </a:solidFill>
              </a:rPr>
              <a:t>Fuente: EY</a:t>
            </a:r>
          </a:p>
        </p:txBody>
      </p:sp>
    </p:spTree>
    <p:extLst>
      <p:ext uri="{BB962C8B-B14F-4D97-AF65-F5344CB8AC3E}">
        <p14:creationId xmlns:p14="http://schemas.microsoft.com/office/powerpoint/2010/main" val="232310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5036877-5660-D485-1DCC-79442ED948E4}"/>
              </a:ext>
            </a:extLst>
          </p:cNvPr>
          <p:cNvSpPr txBox="1"/>
          <p:nvPr/>
        </p:nvSpPr>
        <p:spPr>
          <a:xfrm>
            <a:off x="1813729" y="5297383"/>
            <a:ext cx="5248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5000" b="1" dirty="0">
                <a:solidFill>
                  <a:schemeClr val="bg1"/>
                </a:solidFill>
              </a:rPr>
              <a:t>CAPITAL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7FEA6C-F3E9-85BD-4DDE-B35799102AD1}"/>
              </a:ext>
            </a:extLst>
          </p:cNvPr>
          <p:cNvGrpSpPr/>
          <p:nvPr/>
        </p:nvGrpSpPr>
        <p:grpSpPr>
          <a:xfrm>
            <a:off x="6338354" y="1106093"/>
            <a:ext cx="5522245" cy="4645814"/>
            <a:chOff x="5976404" y="698843"/>
            <a:chExt cx="6217184" cy="5230460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52E96BEC-D8A6-4E73-9FFA-2F9FA39F8B21}"/>
                </a:ext>
              </a:extLst>
            </p:cNvPr>
            <p:cNvSpPr/>
            <p:nvPr/>
          </p:nvSpPr>
          <p:spPr>
            <a:xfrm>
              <a:off x="6356535" y="1084675"/>
              <a:ext cx="89870" cy="89870"/>
            </a:xfrm>
            <a:prstGeom prst="ellipse">
              <a:avLst/>
            </a:prstGeom>
            <a:solidFill>
              <a:srgbClr val="F8B4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730B8CF2-E726-4279-A61D-BAE94C8DB06C}"/>
                </a:ext>
              </a:extLst>
            </p:cNvPr>
            <p:cNvSpPr/>
            <p:nvPr/>
          </p:nvSpPr>
          <p:spPr>
            <a:xfrm>
              <a:off x="6401470" y="4059473"/>
              <a:ext cx="89870" cy="89870"/>
            </a:xfrm>
            <a:prstGeom prst="ellipse">
              <a:avLst/>
            </a:prstGeom>
            <a:solidFill>
              <a:srgbClr val="F8B4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2E3A11F-E6A3-CA8D-7C73-6F4325FDC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6404" y="698843"/>
              <a:ext cx="6217184" cy="523046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E6D9437-3E3C-11CD-D411-7C06FEA30F43}"/>
                </a:ext>
              </a:extLst>
            </p:cNvPr>
            <p:cNvSpPr/>
            <p:nvPr/>
          </p:nvSpPr>
          <p:spPr>
            <a:xfrm>
              <a:off x="6356535" y="698843"/>
              <a:ext cx="846698" cy="385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300206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626DE9-72AB-5C2D-B3C5-B7CF3C0BA4DA}"/>
              </a:ext>
            </a:extLst>
          </p:cNvPr>
          <p:cNvSpPr txBox="1"/>
          <p:nvPr/>
        </p:nvSpPr>
        <p:spPr>
          <a:xfrm>
            <a:off x="276610" y="917503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CAPITAL</a:t>
            </a:r>
            <a:endParaRPr kumimoji="0" lang="es-PE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276609" y="371814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300" b="1" dirty="0">
                <a:solidFill>
                  <a:srgbClr val="F8B433"/>
                </a:solidFill>
              </a:rPr>
              <a:t>ESTRUCTURA TÍPICA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E52655-7664-BF07-3ABB-B661AF0B687A}"/>
              </a:ext>
            </a:extLst>
          </p:cNvPr>
          <p:cNvSpPr txBox="1"/>
          <p:nvPr/>
        </p:nvSpPr>
        <p:spPr>
          <a:xfrm>
            <a:off x="7946559" y="3285680"/>
            <a:ext cx="60988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Compartir la inversión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Optimizar el diseño (planta 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proceso)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Optimizar la construcción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Cambiar la estructura típica de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capital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C5F4A9-55C5-042A-CF6C-3B451907F9EC}"/>
              </a:ext>
            </a:extLst>
          </p:cNvPr>
          <p:cNvSpPr txBox="1"/>
          <p:nvPr/>
        </p:nvSpPr>
        <p:spPr>
          <a:xfrm>
            <a:off x="1043285" y="6167144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JRI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6BF5B72-3463-C7B3-1E0C-F3ED87266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84" t="13812" r="8184" b="7994"/>
          <a:stretch/>
        </p:blipFill>
        <p:spPr>
          <a:xfrm>
            <a:off x="1043285" y="1909468"/>
            <a:ext cx="6613817" cy="42576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673A8C-0716-288A-6965-BC3EF0E31F6C}"/>
              </a:ext>
            </a:extLst>
          </p:cNvPr>
          <p:cNvSpPr txBox="1"/>
          <p:nvPr/>
        </p:nvSpPr>
        <p:spPr>
          <a:xfrm>
            <a:off x="7946559" y="2762460"/>
            <a:ext cx="1361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800" b="1" dirty="0">
                <a:solidFill>
                  <a:srgbClr val="F8B433"/>
                </a:solidFill>
                <a:latin typeface="Calibri" panose="020F0502020204030204"/>
              </a:rPr>
              <a:t>RETOS: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7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276609" y="402789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COMPARTIR LA INVERSIÓN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B7B424C-3904-C623-93F2-8E3685E74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877869"/>
              </p:ext>
            </p:extLst>
          </p:nvPr>
        </p:nvGraphicFramePr>
        <p:xfrm>
          <a:off x="5861786" y="1705614"/>
          <a:ext cx="5108409" cy="48809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62644">
                  <a:extLst>
                    <a:ext uri="{9D8B030D-6E8A-4147-A177-3AD203B41FA5}">
                      <a16:colId xmlns:a16="http://schemas.microsoft.com/office/drawing/2014/main" val="2554763635"/>
                    </a:ext>
                  </a:extLst>
                </a:gridCol>
                <a:gridCol w="1038600">
                  <a:extLst>
                    <a:ext uri="{9D8B030D-6E8A-4147-A177-3AD203B41FA5}">
                      <a16:colId xmlns:a16="http://schemas.microsoft.com/office/drawing/2014/main" val="1288506416"/>
                    </a:ext>
                  </a:extLst>
                </a:gridCol>
                <a:gridCol w="1802233">
                  <a:extLst>
                    <a:ext uri="{9D8B030D-6E8A-4147-A177-3AD203B41FA5}">
                      <a16:colId xmlns:a16="http://schemas.microsoft.com/office/drawing/2014/main" val="1940836102"/>
                    </a:ext>
                  </a:extLst>
                </a:gridCol>
                <a:gridCol w="1204932">
                  <a:extLst>
                    <a:ext uri="{9D8B030D-6E8A-4147-A177-3AD203B41FA5}">
                      <a16:colId xmlns:a16="http://schemas.microsoft.com/office/drawing/2014/main" val="550107254"/>
                    </a:ext>
                  </a:extLst>
                </a:gridCol>
              </a:tblGrid>
              <a:tr h="739230">
                <a:tc>
                  <a:txBody>
                    <a:bodyPr/>
                    <a:lstStyle/>
                    <a:p>
                      <a:r>
                        <a:rPr lang="es-PE" sz="1400" dirty="0"/>
                        <a:t>Inversión ($)</a:t>
                      </a:r>
                    </a:p>
                    <a:p>
                      <a:endParaRPr lang="es-PE" sz="1400" dirty="0"/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r>
                        <a:rPr lang="es-PE" sz="1400" dirty="0"/>
                        <a:t>Capacidad de carga (t)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¿Participación contratistas locales y regionales?</a:t>
                      </a:r>
                      <a:endParaRPr lang="es-PE" sz="1400" dirty="0"/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r>
                        <a:rPr lang="es-PE" sz="1400" dirty="0"/>
                        <a:t>Restricciones para operar</a:t>
                      </a:r>
                    </a:p>
                  </a:txBody>
                  <a:tcPr marL="73923" marR="73923" marT="36961" marB="36961"/>
                </a:tc>
                <a:extLst>
                  <a:ext uri="{0D108BD9-81ED-4DB2-BD59-A6C34878D82A}">
                    <a16:rowId xmlns:a16="http://schemas.microsoft.com/office/drawing/2014/main" val="482525698"/>
                  </a:ext>
                </a:extLst>
              </a:tr>
              <a:tr h="1332045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2,000K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100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NO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Ninguna</a:t>
                      </a:r>
                    </a:p>
                  </a:txBody>
                  <a:tcPr marL="73923" marR="73923" marT="36961" marB="36961"/>
                </a:tc>
                <a:extLst>
                  <a:ext uri="{0D108BD9-81ED-4DB2-BD59-A6C34878D82A}">
                    <a16:rowId xmlns:a16="http://schemas.microsoft.com/office/drawing/2014/main" val="2190656440"/>
                  </a:ext>
                </a:extLst>
              </a:tr>
              <a:tr h="1477598">
                <a:tc>
                  <a:txBody>
                    <a:bodyPr/>
                    <a:lstStyle/>
                    <a:p>
                      <a:pPr algn="ctr"/>
                      <a:r>
                        <a:rPr lang="es-PE" sz="1400"/>
                        <a:t>270</a:t>
                      </a:r>
                      <a:r>
                        <a:rPr lang="es-PE" sz="1400" dirty="0"/>
                        <a:t>K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70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SI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Ninguna</a:t>
                      </a:r>
                    </a:p>
                  </a:txBody>
                  <a:tcPr marL="73923" marR="73923" marT="36961" marB="36961"/>
                </a:tc>
                <a:extLst>
                  <a:ext uri="{0D108BD9-81ED-4DB2-BD59-A6C34878D82A}">
                    <a16:rowId xmlns:a16="http://schemas.microsoft.com/office/drawing/2014/main" val="668321564"/>
                  </a:ext>
                </a:extLst>
              </a:tr>
              <a:tr h="1332045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250K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40</a:t>
                      </a:r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SI</a:t>
                      </a:r>
                    </a:p>
                    <a:p>
                      <a:endParaRPr lang="es-PE" sz="1400" dirty="0"/>
                    </a:p>
                  </a:txBody>
                  <a:tcPr marL="73923" marR="73923" marT="36961" marB="369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/>
                        <a:t>Licencia profesional A3</a:t>
                      </a:r>
                    </a:p>
                  </a:txBody>
                  <a:tcPr marL="73923" marR="73923" marT="36961" marB="36961"/>
                </a:tc>
                <a:extLst>
                  <a:ext uri="{0D108BD9-81ED-4DB2-BD59-A6C34878D82A}">
                    <a16:rowId xmlns:a16="http://schemas.microsoft.com/office/drawing/2014/main" val="2964688978"/>
                  </a:ext>
                </a:extLst>
              </a:tr>
            </a:tbl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6B01F0D0-047B-CF4A-0188-E7C97F6C1AD1}"/>
              </a:ext>
            </a:extLst>
          </p:cNvPr>
          <p:cNvGrpSpPr/>
          <p:nvPr/>
        </p:nvGrpSpPr>
        <p:grpSpPr>
          <a:xfrm>
            <a:off x="794283" y="2089680"/>
            <a:ext cx="3755739" cy="4234707"/>
            <a:chOff x="93308" y="1499707"/>
            <a:chExt cx="4917231" cy="5253913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A1539BAA-A23B-F2CD-A54A-01A2693812A5}"/>
                </a:ext>
              </a:extLst>
            </p:cNvPr>
            <p:cNvGrpSpPr/>
            <p:nvPr/>
          </p:nvGrpSpPr>
          <p:grpSpPr>
            <a:xfrm>
              <a:off x="93308" y="1499707"/>
              <a:ext cx="4917231" cy="5253913"/>
              <a:chOff x="93308" y="1092521"/>
              <a:chExt cx="5830504" cy="5337047"/>
            </a:xfrm>
          </p:grpSpPr>
          <p:sp>
            <p:nvSpPr>
              <p:cNvPr id="11" name="Flecha: pentágono 10">
                <a:extLst>
                  <a:ext uri="{FF2B5EF4-FFF2-40B4-BE49-F238E27FC236}">
                    <a16:creationId xmlns:a16="http://schemas.microsoft.com/office/drawing/2014/main" id="{DF975D8A-7A84-2FCB-CD56-618AF291C36C}"/>
                  </a:ext>
                </a:extLst>
              </p:cNvPr>
              <p:cNvSpPr/>
              <p:nvPr/>
            </p:nvSpPr>
            <p:spPr>
              <a:xfrm>
                <a:off x="93308" y="3303037"/>
                <a:ext cx="1604865" cy="1045028"/>
              </a:xfrm>
              <a:prstGeom prst="homePlate">
                <a:avLst/>
              </a:prstGeom>
              <a:solidFill>
                <a:srgbClr val="F8B4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dirty="0"/>
                  <a:t>MINA</a:t>
                </a:r>
              </a:p>
            </p:txBody>
          </p: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5814E4ED-B44F-A08C-08EB-12363FF29885}"/>
                  </a:ext>
                </a:extLst>
              </p:cNvPr>
              <p:cNvGrpSpPr/>
              <p:nvPr/>
            </p:nvGrpSpPr>
            <p:grpSpPr>
              <a:xfrm>
                <a:off x="3470339" y="1092521"/>
                <a:ext cx="2453473" cy="5337047"/>
                <a:chOff x="3675615" y="952566"/>
                <a:chExt cx="2453473" cy="5337047"/>
              </a:xfrm>
            </p:grpSpPr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06A698E6-E16C-84E2-71C9-AB087237F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5615" y="952566"/>
                  <a:ext cx="2453473" cy="1486029"/>
                </a:xfrm>
                <a:prstGeom prst="rect">
                  <a:avLst/>
                </a:prstGeom>
              </p:spPr>
            </p:pic>
            <p:pic>
              <p:nvPicPr>
                <p:cNvPr id="18" name="Imagen 17">
                  <a:extLst>
                    <a:ext uri="{FF2B5EF4-FFF2-40B4-BE49-F238E27FC236}">
                      <a16:creationId xmlns:a16="http://schemas.microsoft.com/office/drawing/2014/main" id="{CD71C142-319A-FF68-CF27-C789475BB4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5615" y="2931290"/>
                  <a:ext cx="2369391" cy="1577160"/>
                </a:xfrm>
                <a:prstGeom prst="rect">
                  <a:avLst/>
                </a:prstGeom>
              </p:spPr>
            </p:pic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9A59AEF0-5108-B986-02D0-D5707DA82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2092" y="5001145"/>
                  <a:ext cx="1911541" cy="1288468"/>
                </a:xfrm>
                <a:prstGeom prst="rect">
                  <a:avLst/>
                </a:prstGeom>
              </p:spPr>
            </p:pic>
          </p:grpSp>
          <p:cxnSp>
            <p:nvCxnSpPr>
              <p:cNvPr id="14" name="Conector: angular 13">
                <a:extLst>
                  <a:ext uri="{FF2B5EF4-FFF2-40B4-BE49-F238E27FC236}">
                    <a16:creationId xmlns:a16="http://schemas.microsoft.com/office/drawing/2014/main" id="{03F5C107-9162-7D3D-CDE1-3F4ECE3DD331}"/>
                  </a:ext>
                </a:extLst>
              </p:cNvPr>
              <p:cNvCxnSpPr>
                <a:cxnSpLocks/>
                <a:stCxn id="11" idx="3"/>
                <a:endCxn id="17" idx="1"/>
              </p:cNvCxnSpPr>
              <p:nvPr/>
            </p:nvCxnSpPr>
            <p:spPr>
              <a:xfrm flipV="1">
                <a:off x="1698173" y="1835536"/>
                <a:ext cx="1772166" cy="1990015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" name="Conector: angular 14">
                <a:extLst>
                  <a:ext uri="{FF2B5EF4-FFF2-40B4-BE49-F238E27FC236}">
                    <a16:creationId xmlns:a16="http://schemas.microsoft.com/office/drawing/2014/main" id="{512378B1-52A8-D060-A8B2-9FAB65C32046}"/>
                  </a:ext>
                </a:extLst>
              </p:cNvPr>
              <p:cNvCxnSpPr>
                <a:cxnSpLocks/>
                <a:stCxn id="11" idx="3"/>
                <a:endCxn id="19" idx="1"/>
              </p:cNvCxnSpPr>
              <p:nvPr/>
            </p:nvCxnSpPr>
            <p:spPr>
              <a:xfrm>
                <a:off x="1698173" y="3825551"/>
                <a:ext cx="2188643" cy="1959783"/>
              </a:xfrm>
              <a:prstGeom prst="bentConnector3">
                <a:avLst>
                  <a:gd name="adj1" fmla="val 40393"/>
                </a:avLst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4477B05B-8C3B-A6A3-FE61-2B037655B0F3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>
                <a:off x="1698173" y="3825552"/>
                <a:ext cx="191968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292A365-8BEA-0788-7081-3904CD0345BE}"/>
                </a:ext>
              </a:extLst>
            </p:cNvPr>
            <p:cNvSpPr/>
            <p:nvPr/>
          </p:nvSpPr>
          <p:spPr>
            <a:xfrm>
              <a:off x="3909525" y="1894114"/>
              <a:ext cx="307911" cy="19594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49CE94E0-EB8D-F6FC-10A7-03B1309FED6B}"/>
              </a:ext>
            </a:extLst>
          </p:cNvPr>
          <p:cNvSpPr/>
          <p:nvPr/>
        </p:nvSpPr>
        <p:spPr>
          <a:xfrm>
            <a:off x="4928171" y="2811859"/>
            <a:ext cx="438150" cy="257175"/>
          </a:xfrm>
          <a:prstGeom prst="homePlate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04676334-8BEA-9DF3-B419-D7016FBEC811}"/>
              </a:ext>
            </a:extLst>
          </p:cNvPr>
          <p:cNvSpPr/>
          <p:nvPr/>
        </p:nvSpPr>
        <p:spPr>
          <a:xfrm>
            <a:off x="4956829" y="4410985"/>
            <a:ext cx="438150" cy="257175"/>
          </a:xfrm>
          <a:prstGeom prst="homePlate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96029A1C-6973-C473-3F0F-F5BB7C1C874B}"/>
              </a:ext>
            </a:extLst>
          </p:cNvPr>
          <p:cNvSpPr/>
          <p:nvPr/>
        </p:nvSpPr>
        <p:spPr>
          <a:xfrm>
            <a:off x="4985687" y="5844795"/>
            <a:ext cx="438150" cy="257175"/>
          </a:xfrm>
          <a:prstGeom prst="homePlate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81905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276609" y="402789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COMPARTIR LA INVERSIÓN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B01F0D0-047B-CF4A-0188-E7C97F6C1AD1}"/>
              </a:ext>
            </a:extLst>
          </p:cNvPr>
          <p:cNvGrpSpPr/>
          <p:nvPr/>
        </p:nvGrpSpPr>
        <p:grpSpPr>
          <a:xfrm>
            <a:off x="794283" y="2089680"/>
            <a:ext cx="3755739" cy="4234707"/>
            <a:chOff x="93308" y="1499707"/>
            <a:chExt cx="4917231" cy="5253913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A1539BAA-A23B-F2CD-A54A-01A2693812A5}"/>
                </a:ext>
              </a:extLst>
            </p:cNvPr>
            <p:cNvGrpSpPr/>
            <p:nvPr/>
          </p:nvGrpSpPr>
          <p:grpSpPr>
            <a:xfrm>
              <a:off x="93308" y="1499707"/>
              <a:ext cx="4917231" cy="5253913"/>
              <a:chOff x="93308" y="1092521"/>
              <a:chExt cx="5830504" cy="5337047"/>
            </a:xfrm>
          </p:grpSpPr>
          <p:sp>
            <p:nvSpPr>
              <p:cNvPr id="11" name="Flecha: pentágono 10">
                <a:extLst>
                  <a:ext uri="{FF2B5EF4-FFF2-40B4-BE49-F238E27FC236}">
                    <a16:creationId xmlns:a16="http://schemas.microsoft.com/office/drawing/2014/main" id="{DF975D8A-7A84-2FCB-CD56-618AF291C36C}"/>
                  </a:ext>
                </a:extLst>
              </p:cNvPr>
              <p:cNvSpPr/>
              <p:nvPr/>
            </p:nvSpPr>
            <p:spPr>
              <a:xfrm>
                <a:off x="93308" y="3303037"/>
                <a:ext cx="1604865" cy="1045028"/>
              </a:xfrm>
              <a:prstGeom prst="homePlate">
                <a:avLst/>
              </a:prstGeom>
              <a:solidFill>
                <a:srgbClr val="F8B4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MINA</a:t>
                </a:r>
              </a:p>
            </p:txBody>
          </p: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5814E4ED-B44F-A08C-08EB-12363FF29885}"/>
                  </a:ext>
                </a:extLst>
              </p:cNvPr>
              <p:cNvGrpSpPr/>
              <p:nvPr/>
            </p:nvGrpSpPr>
            <p:grpSpPr>
              <a:xfrm>
                <a:off x="3470339" y="1092521"/>
                <a:ext cx="2453473" cy="5337047"/>
                <a:chOff x="3675615" y="952566"/>
                <a:chExt cx="2453473" cy="5337047"/>
              </a:xfrm>
            </p:grpSpPr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06A698E6-E16C-84E2-71C9-AB087237F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5615" y="952566"/>
                  <a:ext cx="2453473" cy="1486029"/>
                </a:xfrm>
                <a:prstGeom prst="rect">
                  <a:avLst/>
                </a:prstGeom>
              </p:spPr>
            </p:pic>
            <p:pic>
              <p:nvPicPr>
                <p:cNvPr id="18" name="Imagen 17">
                  <a:extLst>
                    <a:ext uri="{FF2B5EF4-FFF2-40B4-BE49-F238E27FC236}">
                      <a16:creationId xmlns:a16="http://schemas.microsoft.com/office/drawing/2014/main" id="{CD71C142-319A-FF68-CF27-C789475BB4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5615" y="2931290"/>
                  <a:ext cx="2369391" cy="1577160"/>
                </a:xfrm>
                <a:prstGeom prst="rect">
                  <a:avLst/>
                </a:prstGeom>
              </p:spPr>
            </p:pic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9A59AEF0-5108-B986-02D0-D5707DA82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2092" y="5001145"/>
                  <a:ext cx="1911541" cy="1288468"/>
                </a:xfrm>
                <a:prstGeom prst="rect">
                  <a:avLst/>
                </a:prstGeom>
              </p:spPr>
            </p:pic>
          </p:grpSp>
          <p:cxnSp>
            <p:nvCxnSpPr>
              <p:cNvPr id="14" name="Conector: angular 13">
                <a:extLst>
                  <a:ext uri="{FF2B5EF4-FFF2-40B4-BE49-F238E27FC236}">
                    <a16:creationId xmlns:a16="http://schemas.microsoft.com/office/drawing/2014/main" id="{03F5C107-9162-7D3D-CDE1-3F4ECE3DD331}"/>
                  </a:ext>
                </a:extLst>
              </p:cNvPr>
              <p:cNvCxnSpPr>
                <a:cxnSpLocks/>
                <a:stCxn id="11" idx="3"/>
                <a:endCxn id="17" idx="1"/>
              </p:cNvCxnSpPr>
              <p:nvPr/>
            </p:nvCxnSpPr>
            <p:spPr>
              <a:xfrm flipV="1">
                <a:off x="1698173" y="1835536"/>
                <a:ext cx="1772166" cy="1990015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5" name="Conector: angular 14">
                <a:extLst>
                  <a:ext uri="{FF2B5EF4-FFF2-40B4-BE49-F238E27FC236}">
                    <a16:creationId xmlns:a16="http://schemas.microsoft.com/office/drawing/2014/main" id="{512378B1-52A8-D060-A8B2-9FAB65C32046}"/>
                  </a:ext>
                </a:extLst>
              </p:cNvPr>
              <p:cNvCxnSpPr>
                <a:cxnSpLocks/>
                <a:stCxn id="11" idx="3"/>
                <a:endCxn id="19" idx="1"/>
              </p:cNvCxnSpPr>
              <p:nvPr/>
            </p:nvCxnSpPr>
            <p:spPr>
              <a:xfrm>
                <a:off x="1698173" y="3825551"/>
                <a:ext cx="2188643" cy="1959783"/>
              </a:xfrm>
              <a:prstGeom prst="bentConnector3">
                <a:avLst>
                  <a:gd name="adj1" fmla="val 40393"/>
                </a:avLst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4477B05B-8C3B-A6A3-FE61-2B037655B0F3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>
                <a:off x="1698173" y="3825552"/>
                <a:ext cx="191968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292A365-8BEA-0788-7081-3904CD0345BE}"/>
                </a:ext>
              </a:extLst>
            </p:cNvPr>
            <p:cNvSpPr/>
            <p:nvPr/>
          </p:nvSpPr>
          <p:spPr>
            <a:xfrm>
              <a:off x="3909525" y="1894114"/>
              <a:ext cx="307911" cy="19594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10EA010A-6932-0F44-CC4E-F4295330D171}"/>
              </a:ext>
            </a:extLst>
          </p:cNvPr>
          <p:cNvSpPr/>
          <p:nvPr/>
        </p:nvSpPr>
        <p:spPr>
          <a:xfrm>
            <a:off x="2844969" y="3346282"/>
            <a:ext cx="2083202" cy="3355303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EF0DCB-D887-8A01-28D7-9B9CA0137065}"/>
              </a:ext>
            </a:extLst>
          </p:cNvPr>
          <p:cNvSpPr txBox="1"/>
          <p:nvPr/>
        </p:nvSpPr>
        <p:spPr>
          <a:xfrm>
            <a:off x="5579320" y="2292514"/>
            <a:ext cx="58199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A1E32"/>
                </a:solidFill>
                <a:cs typeface="Calibri"/>
              </a:rPr>
              <a:t>Costo de adquisición sea accesible al empresario local y regional.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A1E32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A1E32"/>
                </a:solidFill>
                <a:cs typeface="Calibri"/>
              </a:rPr>
              <a:t>Genere mayor cantidad de mano de obra posible (3 veces más)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0A1E32"/>
              </a:solidFill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A1E32"/>
                </a:solidFill>
                <a:cs typeface="Calibri"/>
              </a:rPr>
              <a:t>Mantenimiento de los equipos se pueda realizar por los contratistas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0A1E32"/>
              </a:solidFill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A1E32"/>
                </a:solidFill>
                <a:cs typeface="Calibri"/>
              </a:rPr>
              <a:t>Permita incorporar empresarios locales y regionales en la operación </a:t>
            </a:r>
          </a:p>
        </p:txBody>
      </p:sp>
    </p:spTree>
    <p:extLst>
      <p:ext uri="{BB962C8B-B14F-4D97-AF65-F5344CB8AC3E}">
        <p14:creationId xmlns:p14="http://schemas.microsoft.com/office/powerpoint/2010/main" val="3337844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626DE9-72AB-5C2D-B3C5-B7CF3C0BA4DA}"/>
              </a:ext>
            </a:extLst>
          </p:cNvPr>
          <p:cNvSpPr txBox="1"/>
          <p:nvPr/>
        </p:nvSpPr>
        <p:spPr>
          <a:xfrm>
            <a:off x="276610" y="917503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CONTRATISTAS REGIONALES</a:t>
            </a:r>
            <a:endParaRPr kumimoji="0" lang="es-PE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276609" y="371814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DESARROLLAMOS E IMPULSAMOS 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9203CA1-26C9-2513-73F2-02EE0DC15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658930"/>
              </p:ext>
            </p:extLst>
          </p:nvPr>
        </p:nvGraphicFramePr>
        <p:xfrm>
          <a:off x="1877397" y="1837304"/>
          <a:ext cx="8917603" cy="4648882"/>
        </p:xfrm>
        <a:graphic>
          <a:graphicData uri="http://schemas.openxmlformats.org/drawingml/2006/table">
            <a:tbl>
              <a:tblPr firstRow="1" lastRow="1">
                <a:tableStyleId>{00A15C55-8517-42AA-B614-E9B94910E393}</a:tableStyleId>
              </a:tblPr>
              <a:tblGrid>
                <a:gridCol w="7236106">
                  <a:extLst>
                    <a:ext uri="{9D8B030D-6E8A-4147-A177-3AD203B41FA5}">
                      <a16:colId xmlns:a16="http://schemas.microsoft.com/office/drawing/2014/main" val="2407473012"/>
                    </a:ext>
                  </a:extLst>
                </a:gridCol>
                <a:gridCol w="1681497">
                  <a:extLst>
                    <a:ext uri="{9D8B030D-6E8A-4147-A177-3AD203B41FA5}">
                      <a16:colId xmlns:a16="http://schemas.microsoft.com/office/drawing/2014/main" val="4132102949"/>
                    </a:ext>
                  </a:extLst>
                </a:gridCol>
              </a:tblGrid>
              <a:tr h="35943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>
                          <a:solidFill>
                            <a:srgbClr val="182A3B"/>
                          </a:solidFill>
                          <a:effectLst/>
                        </a:rPr>
                        <a:t>EMPRESAS</a:t>
                      </a:r>
                      <a:endParaRPr lang="es-PE" sz="18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FACTURACIÓN 2021</a:t>
                      </a:r>
                      <a:br>
                        <a:rPr lang="es-PE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</a:br>
                      <a:r>
                        <a:rPr lang="es-PE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 (INC IGV)</a:t>
                      </a:r>
                      <a:endParaRPr lang="es-PE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2698616105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SERVISAP SRL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S/43,671,223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1230211474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M.J.B. TRANSPORTES SAGITARIO S.A.C.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S/31,756,377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1755775131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solidFill>
                            <a:srgbClr val="182A3B"/>
                          </a:solidFill>
                          <a:effectLst/>
                        </a:rPr>
                        <a:t>TRANSPORTES E INVERSIONES CEDAR SRL.</a:t>
                      </a:r>
                      <a:endParaRPr lang="pt-BR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S/28,540,074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2807759753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solidFill>
                            <a:srgbClr val="182A3B"/>
                          </a:solidFill>
                          <a:effectLst/>
                        </a:rPr>
                        <a:t>COMPAÑIA COMERCIALIZADORA Y REPRESENTACIONES S.A.</a:t>
                      </a:r>
                      <a:endParaRPr lang="es-ES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S/17,965,582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346122963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TRANSP. CORAZON DE JESUS S.A.C</a:t>
                      </a:r>
                      <a:endParaRPr lang="es-PE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S/15,455,532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2921732180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EMPRESA DE TRANSPORTES LA MAMITA S.A.C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S/11,575,165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3126964318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CONSORCIO TORINOS S.A</a:t>
                      </a:r>
                      <a:endParaRPr lang="es-PE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S/8,134,205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1084421216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INVERSIONISTAS &amp; CONSTRUCTORES GALILEO S.A.C.</a:t>
                      </a:r>
                      <a:endParaRPr lang="es-ES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S/6,630,280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2408178268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ECOSM SHIRACMACA S.A.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S/5,632,844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1382198469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CONTRATA DE TRANSPORTES RAPESA S.A.C.</a:t>
                      </a:r>
                      <a:endParaRPr lang="pt-BR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S/4,845,491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173304092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MAQUINARIA CONSTRUCCION Y MINERIA S.A.C</a:t>
                      </a:r>
                      <a:endParaRPr lang="es-ES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S/4,402,963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3175688505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TRANSPORTES TRA S.A.C.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S/3,258,789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573672724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CORPORACION E INVERSIONES PISCIS SAC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S/2,904,955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759464134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solidFill>
                            <a:srgbClr val="182A3B"/>
                          </a:solidFill>
                          <a:effectLst/>
                        </a:rPr>
                        <a:t>CONSTRUCTORA Y SERVICIOS GENERALES ROMAN S.A.C</a:t>
                      </a:r>
                      <a:endParaRPr lang="es-ES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S/1,593,058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3668026363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SERVICIOS GENERALES E INVERSIONES COYGOBAMBA S.A.C.</a:t>
                      </a:r>
                      <a:endParaRPr lang="es-ES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S/766,522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1202618728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solidFill>
                            <a:srgbClr val="182A3B"/>
                          </a:solidFill>
                          <a:effectLst/>
                        </a:rPr>
                        <a:t>SERVICIOS GENERALES CRISJHAR &amp; MILA S.A.C.</a:t>
                      </a:r>
                      <a:endParaRPr lang="es-ES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S/613,505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3196310587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INVERSIONES CARBONIFERA SANTA CLARITA S.A.C.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S/437,786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1777721730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EMPRESA DE TRANSPORTES TURISMO CARRANZA OTINIANO S.R.L.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S/432,832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2750385173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EMPRESA DE TRANSPORTES BAILON POLO E.I.R.L.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S/380,068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3580647500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solidFill>
                            <a:srgbClr val="182A3B"/>
                          </a:solidFill>
                          <a:effectLst/>
                        </a:rPr>
                        <a:t>SERVICIOS GENERALES LEOMARK &amp; LEZFER E.I.R.L.</a:t>
                      </a:r>
                      <a:endParaRPr lang="es-ES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S/335,979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2003945636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u="none" strike="noStrike">
                          <a:solidFill>
                            <a:srgbClr val="182A3B"/>
                          </a:solidFill>
                          <a:effectLst/>
                        </a:rPr>
                        <a:t>DIOS ESTA CONMIGO NEGOCIOS Y SERVICIOS E.I.R.L.</a:t>
                      </a:r>
                      <a:endParaRPr lang="es-ES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S/155,396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2724231013"/>
                  </a:ext>
                </a:extLst>
              </a:tr>
              <a:tr h="1849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solidFill>
                            <a:srgbClr val="182A3B"/>
                          </a:solidFill>
                          <a:effectLst/>
                        </a:rPr>
                        <a:t>TOTAL</a:t>
                      </a:r>
                      <a:endParaRPr lang="es-PE" sz="1200" b="0" i="0" u="none" strike="noStrike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E" sz="1200" u="none" strike="noStrike" dirty="0">
                          <a:solidFill>
                            <a:srgbClr val="182A3B"/>
                          </a:solidFill>
                          <a:effectLst/>
                        </a:rPr>
                        <a:t>S/189,488,625</a:t>
                      </a:r>
                      <a:endParaRPr lang="es-PE" sz="1200" b="0" i="0" u="none" strike="noStrike" dirty="0">
                        <a:solidFill>
                          <a:srgbClr val="182A3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4" marR="11294" marT="11294" marB="0" anchor="b"/>
                </a:tc>
                <a:extLst>
                  <a:ext uri="{0D108BD9-81ED-4DB2-BD59-A6C34878D82A}">
                    <a16:rowId xmlns:a16="http://schemas.microsoft.com/office/drawing/2014/main" val="376110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07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626DE9-72AB-5C2D-B3C5-B7CF3C0BA4DA}"/>
              </a:ext>
            </a:extLst>
          </p:cNvPr>
          <p:cNvSpPr txBox="1"/>
          <p:nvPr/>
        </p:nvSpPr>
        <p:spPr>
          <a:xfrm>
            <a:off x="276610" y="371814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OPTIMIZAR EL DISEÑO </a:t>
            </a:r>
            <a:endParaRPr kumimoji="0" lang="es-PE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341702" y="594952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PLANTA/PROCESO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756619-ADD5-5221-74AF-17D9D68D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5" y="2754212"/>
            <a:ext cx="5114202" cy="30601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5D643B-2DCB-E576-2D8F-27D54CC198FC}"/>
              </a:ext>
            </a:extLst>
          </p:cNvPr>
          <p:cNvSpPr txBox="1"/>
          <p:nvPr/>
        </p:nvSpPr>
        <p:spPr>
          <a:xfrm>
            <a:off x="1214129" y="2391455"/>
            <a:ext cx="53866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Diseño muy consistente y con respaldo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Soportarse con empresas de ingeniería con experiencia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Gestión temprana de compras de equipos críticos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Asegurar los permisos relevantes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Construcción con empresas locales /regionales/extranjeras???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Fabricación nacional / extrajera???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Procesos simples , eficientes y acordes a cada realidad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Tener muy presente el factor agua y energía </a:t>
            </a:r>
          </a:p>
        </p:txBody>
      </p:sp>
    </p:spTree>
    <p:extLst>
      <p:ext uri="{BB962C8B-B14F-4D97-AF65-F5344CB8AC3E}">
        <p14:creationId xmlns:p14="http://schemas.microsoft.com/office/powerpoint/2010/main" val="3974186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626DE9-72AB-5C2D-B3C5-B7CF3C0BA4DA}"/>
              </a:ext>
            </a:extLst>
          </p:cNvPr>
          <p:cNvSpPr txBox="1"/>
          <p:nvPr/>
        </p:nvSpPr>
        <p:spPr>
          <a:xfrm>
            <a:off x="276610" y="371814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OPTIMIZAR EL DISEÑO </a:t>
            </a:r>
            <a:endParaRPr kumimoji="0" lang="es-PE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341702" y="594952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PLANTA/PROCESO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35D643B-2DCB-E576-2D8F-27D54CC198FC}"/>
              </a:ext>
            </a:extLst>
          </p:cNvPr>
          <p:cNvSpPr txBox="1"/>
          <p:nvPr/>
        </p:nvSpPr>
        <p:spPr>
          <a:xfrm>
            <a:off x="1178739" y="2102822"/>
            <a:ext cx="5891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Merrill Crowe </a:t>
            </a:r>
            <a:r>
              <a:rPr lang="es-ES" i="0" dirty="0">
                <a:solidFill>
                  <a:srgbClr val="F8B433"/>
                </a:solidFill>
                <a:effectLst/>
                <a:cs typeface="Arial" panose="020B0604020202020204" pitchFamily="34" charset="0"/>
              </a:rPr>
              <a:t>VS</a:t>
            </a:r>
            <a:r>
              <a:rPr lang="es-ES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 Columnas de carbón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Proceso con circuito de chancado </a:t>
            </a:r>
            <a:r>
              <a:rPr lang="es-ES" i="0" dirty="0">
                <a:solidFill>
                  <a:srgbClr val="F8B433"/>
                </a:solidFill>
                <a:effectLst/>
                <a:cs typeface="Arial" panose="020B0604020202020204" pitchFamily="34" charset="0"/>
              </a:rPr>
              <a:t>VS</a:t>
            </a:r>
            <a:r>
              <a:rPr lang="es-ES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 Mine </a:t>
            </a:r>
            <a:r>
              <a:rPr lang="es-ES" i="0" dirty="0" err="1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to</a:t>
            </a:r>
            <a:r>
              <a:rPr lang="es-ES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 Leach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6473324-C4F4-8D36-9539-DE57200F979B}"/>
              </a:ext>
            </a:extLst>
          </p:cNvPr>
          <p:cNvGrpSpPr/>
          <p:nvPr/>
        </p:nvGrpSpPr>
        <p:grpSpPr>
          <a:xfrm>
            <a:off x="1930171" y="3005212"/>
            <a:ext cx="8333245" cy="3480974"/>
            <a:chOff x="958907" y="2999790"/>
            <a:chExt cx="9360748" cy="391018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A4F5A93-19FC-EACD-C2EF-C4C842E8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2433" t="45986" r="48348" b="33960"/>
            <a:stretch/>
          </p:blipFill>
          <p:spPr>
            <a:xfrm>
              <a:off x="7203232" y="2999790"/>
              <a:ext cx="3116423" cy="178714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C61E34B-F124-757C-E0F2-C893589E7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8154" y="3215672"/>
              <a:ext cx="2900747" cy="1621861"/>
            </a:xfrm>
            <a:prstGeom prst="rect">
              <a:avLst/>
            </a:prstGeom>
          </p:spPr>
        </p:pic>
        <p:sp>
          <p:nvSpPr>
            <p:cNvPr id="10" name="Flecha: a la derecha con bandas 9">
              <a:extLst>
                <a:ext uri="{FF2B5EF4-FFF2-40B4-BE49-F238E27FC236}">
                  <a16:creationId xmlns:a16="http://schemas.microsoft.com/office/drawing/2014/main" id="{36E68532-39BB-4F5C-743C-964DEF716547}"/>
                </a:ext>
              </a:extLst>
            </p:cNvPr>
            <p:cNvSpPr/>
            <p:nvPr/>
          </p:nvSpPr>
          <p:spPr>
            <a:xfrm>
              <a:off x="5187820" y="3573621"/>
              <a:ext cx="1335917" cy="923731"/>
            </a:xfrm>
            <a:prstGeom prst="striped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/>
                <a:t>vs</a:t>
              </a: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D3574B2-E504-178C-528A-4331D10E5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32" t="14719" r="2513" b="64687"/>
            <a:stretch/>
          </p:blipFill>
          <p:spPr>
            <a:xfrm>
              <a:off x="958907" y="5122834"/>
              <a:ext cx="3200635" cy="178714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2F04F0B-61B5-7302-F350-04F7C8F74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7005" b="13878"/>
            <a:stretch/>
          </p:blipFill>
          <p:spPr>
            <a:xfrm>
              <a:off x="7287209" y="5022037"/>
              <a:ext cx="2929812" cy="1787140"/>
            </a:xfrm>
            <a:prstGeom prst="rect">
              <a:avLst/>
            </a:prstGeom>
          </p:spPr>
        </p:pic>
        <p:sp>
          <p:nvSpPr>
            <p:cNvPr id="13" name="Flecha: a la derecha con bandas 12">
              <a:extLst>
                <a:ext uri="{FF2B5EF4-FFF2-40B4-BE49-F238E27FC236}">
                  <a16:creationId xmlns:a16="http://schemas.microsoft.com/office/drawing/2014/main" id="{40ED6A05-357C-57A2-36C2-4E5481A1E529}"/>
                </a:ext>
              </a:extLst>
            </p:cNvPr>
            <p:cNvSpPr/>
            <p:nvPr/>
          </p:nvSpPr>
          <p:spPr>
            <a:xfrm>
              <a:off x="5172268" y="5377545"/>
              <a:ext cx="1335917" cy="923731"/>
            </a:xfrm>
            <a:prstGeom prst="striped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/>
                <a:t>vs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4A878D2-968F-647A-6E80-2A01CB0DF80B}"/>
              </a:ext>
            </a:extLst>
          </p:cNvPr>
          <p:cNvSpPr txBox="1"/>
          <p:nvPr/>
        </p:nvSpPr>
        <p:spPr>
          <a:xfrm>
            <a:off x="6535419" y="210282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Lixiviación con PAD</a:t>
            </a:r>
            <a:r>
              <a:rPr lang="es-ES" dirty="0">
                <a:solidFill>
                  <a:srgbClr val="0A1E32"/>
                </a:solidFill>
                <a:cs typeface="Arial" panose="020B0604020202020204" pitchFamily="34" charset="0"/>
              </a:rPr>
              <a:t>S</a:t>
            </a:r>
            <a:r>
              <a:rPr lang="es-ES" sz="1800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 dinámicos </a:t>
            </a:r>
            <a:r>
              <a:rPr lang="es-ES" dirty="0">
                <a:solidFill>
                  <a:srgbClr val="F8B433"/>
                </a:solidFill>
                <a:cs typeface="Arial" panose="020B0604020202020204" pitchFamily="34" charset="0"/>
              </a:rPr>
              <a:t>VS</a:t>
            </a:r>
            <a:r>
              <a:rPr lang="es-ES" sz="1800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rgbClr val="0A1E32"/>
                </a:solidFill>
                <a:cs typeface="Arial" panose="020B0604020202020204" pitchFamily="34" charset="0"/>
              </a:rPr>
              <a:t>PADS</a:t>
            </a:r>
            <a:r>
              <a:rPr lang="es-ES" sz="1800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 múltiples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i="0" dirty="0">
                <a:solidFill>
                  <a:srgbClr val="0A1E32"/>
                </a:solidFill>
                <a:effectLst/>
                <a:cs typeface="Arial" panose="020B0604020202020204" pitchFamily="34" charset="0"/>
              </a:rPr>
              <a:t>¿Con molienda o sin ella? </a:t>
            </a:r>
          </a:p>
        </p:txBody>
      </p:sp>
    </p:spTree>
    <p:extLst>
      <p:ext uri="{BB962C8B-B14F-4D97-AF65-F5344CB8AC3E}">
        <p14:creationId xmlns:p14="http://schemas.microsoft.com/office/powerpoint/2010/main" val="2506309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D8D21D-BE26-4413-8FB4-7BA6858F1AC8}"/>
              </a:ext>
            </a:extLst>
          </p:cNvPr>
          <p:cNvSpPr txBox="1"/>
          <p:nvPr/>
        </p:nvSpPr>
        <p:spPr>
          <a:xfrm>
            <a:off x="2608994" y="3805937"/>
            <a:ext cx="66969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F8B433"/>
                </a:solidFill>
              </a:rPr>
              <a:t>CREA PUESTOS DE TRABAJO FORMALES Y BIEN REMUNERADOS</a:t>
            </a:r>
            <a:endParaRPr lang="es-PE" sz="4400" b="1" dirty="0">
              <a:solidFill>
                <a:srgbClr val="F8B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4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626DE9-72AB-5C2D-B3C5-B7CF3C0BA4DA}"/>
              </a:ext>
            </a:extLst>
          </p:cNvPr>
          <p:cNvSpPr txBox="1"/>
          <p:nvPr/>
        </p:nvSpPr>
        <p:spPr>
          <a:xfrm>
            <a:off x="341702" y="388932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EFECTO MULTIPLICADOR DE LA </a:t>
            </a:r>
            <a:endParaRPr kumimoji="0" lang="es-PE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AA9176-BA95-65E1-5D5A-D301B3318678}"/>
              </a:ext>
            </a:extLst>
          </p:cNvPr>
          <p:cNvSpPr txBox="1"/>
          <p:nvPr/>
        </p:nvSpPr>
        <p:spPr>
          <a:xfrm>
            <a:off x="341702" y="594952"/>
            <a:ext cx="83507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MINERÍA EN EL EMPLEO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Escala de tiempo&#10;&#10;Descripción generada automáticamente">
            <a:extLst>
              <a:ext uri="{FF2B5EF4-FFF2-40B4-BE49-F238E27FC236}">
                <a16:creationId xmlns:a16="http://schemas.microsoft.com/office/drawing/2014/main" id="{1377E992-9A7E-7156-B007-61AEDF39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/>
          <a:stretch/>
        </p:blipFill>
        <p:spPr>
          <a:xfrm>
            <a:off x="1619926" y="1777596"/>
            <a:ext cx="9267149" cy="495165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7631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F362F7B-D008-4CB8-B7AF-4AC1485AEB02}"/>
              </a:ext>
            </a:extLst>
          </p:cNvPr>
          <p:cNvSpPr txBox="1"/>
          <p:nvPr/>
        </p:nvSpPr>
        <p:spPr>
          <a:xfrm>
            <a:off x="3291360" y="821919"/>
            <a:ext cx="8699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</a:rPr>
              <a:t>LA INDUSTRIA MINERA FORMAL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DF5EF7-5A70-2428-2026-FFF27613EC70}"/>
              </a:ext>
            </a:extLst>
          </p:cNvPr>
          <p:cNvSpPr txBox="1"/>
          <p:nvPr/>
        </p:nvSpPr>
        <p:spPr>
          <a:xfrm>
            <a:off x="6253866" y="2550606"/>
            <a:ext cx="6193754" cy="422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Genera valiosos</a:t>
            </a:r>
            <a:r>
              <a:rPr lang="es-PE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 </a:t>
            </a: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ingresos fiscales y divisas.</a:t>
            </a: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endParaRPr lang="es-MX" sz="1900" dirty="0">
              <a:ln w="12700">
                <a:solidFill>
                  <a:srgbClr val="0A1E32"/>
                </a:solidFill>
                <a:prstDash val="solid"/>
              </a:ln>
              <a:solidFill>
                <a:srgbClr val="0A1E3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 Light (Títulos)"/>
            </a:endParaRP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Crea puestos</a:t>
            </a:r>
            <a:r>
              <a:rPr lang="es-PE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 </a:t>
            </a: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de trabajo locales bien remunerados.</a:t>
            </a: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endParaRPr lang="es-MX" sz="1900" dirty="0">
              <a:ln w="12700">
                <a:solidFill>
                  <a:srgbClr val="0A1E32"/>
                </a:solidFill>
                <a:prstDash val="solid"/>
              </a:ln>
              <a:solidFill>
                <a:srgbClr val="0A1E3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 Light (Títulos)"/>
            </a:endParaRP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r>
              <a:rPr lang="es-ES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D</a:t>
            </a:r>
            <a:r>
              <a:rPr lang="es-MX" sz="1900" dirty="0" err="1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esarrolla</a:t>
            </a: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 su actividad de la mano con la tecnología.</a:t>
            </a: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endParaRPr lang="es-MX" sz="1900" dirty="0">
              <a:ln w="12700">
                <a:solidFill>
                  <a:srgbClr val="0A1E32"/>
                </a:solidFill>
                <a:prstDash val="solid"/>
              </a:ln>
              <a:solidFill>
                <a:srgbClr val="0A1E3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 Light (Títulos)"/>
            </a:endParaRPr>
          </a:p>
          <a:p>
            <a:pPr marL="457200" indent="-457200">
              <a:lnSpc>
                <a:spcPts val="2340"/>
              </a:lnSpc>
              <a:buFont typeface="+mj-lt"/>
              <a:buAutoNum type="arabicPeriod"/>
            </a:pPr>
            <a:r>
              <a:rPr lang="es-ES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E</a:t>
            </a:r>
            <a:r>
              <a:rPr lang="es-MX" sz="1900" dirty="0" err="1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stá</a:t>
            </a: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 muy regulada, opera bajo estrictos</a:t>
            </a:r>
            <a:r>
              <a:rPr lang="es-PE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 </a:t>
            </a: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controles gubernamentales y estándares medioambientales.</a:t>
            </a: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endParaRPr lang="es-MX" sz="1900" dirty="0">
              <a:ln w="12700">
                <a:solidFill>
                  <a:srgbClr val="0A1E32"/>
                </a:solidFill>
                <a:prstDash val="solid"/>
              </a:ln>
              <a:solidFill>
                <a:srgbClr val="0A1E3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 Light (Títulos)"/>
            </a:endParaRP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Invierte y genera oportunidades empresariales locales.</a:t>
            </a:r>
          </a:p>
          <a:p>
            <a:pPr marL="457200" indent="-457200" algn="l">
              <a:lnSpc>
                <a:spcPts val="2340"/>
              </a:lnSpc>
              <a:buFont typeface="+mj-lt"/>
              <a:buAutoNum type="arabicPeriod"/>
            </a:pPr>
            <a:endParaRPr lang="es-MX" sz="1900" dirty="0">
              <a:ln w="12700">
                <a:solidFill>
                  <a:srgbClr val="0A1E32"/>
                </a:solidFill>
                <a:prstDash val="solid"/>
              </a:ln>
              <a:solidFill>
                <a:srgbClr val="0A1E3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 Light (Títulos)"/>
            </a:endParaRPr>
          </a:p>
          <a:p>
            <a:pPr marL="457200" indent="-457200">
              <a:lnSpc>
                <a:spcPts val="2340"/>
              </a:lnSpc>
              <a:buFont typeface="+mj-lt"/>
              <a:buAutoNum type="arabicPeriod"/>
            </a:pP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Genera</a:t>
            </a:r>
            <a:r>
              <a:rPr lang="es-PE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 </a:t>
            </a: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beneficios sostenidos para las poblaciones</a:t>
            </a:r>
            <a:r>
              <a:rPr lang="es-PE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 </a:t>
            </a:r>
            <a:r>
              <a:rPr lang="es-MX" sz="1900" dirty="0">
                <a:ln w="12700">
                  <a:solidFill>
                    <a:srgbClr val="0A1E32"/>
                  </a:solidFill>
                  <a:prstDash val="solid"/>
                </a:ln>
                <a:solidFill>
                  <a:srgbClr val="0A1E3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 (Títulos)"/>
              </a:rPr>
              <a:t>locales.</a:t>
            </a:r>
          </a:p>
          <a:p>
            <a:pPr marL="457200" indent="-457200" algn="l">
              <a:lnSpc>
                <a:spcPts val="2340"/>
              </a:lnSpc>
              <a:buFont typeface="Arial" panose="020B0604020202020204" pitchFamily="34" charset="0"/>
              <a:buChar char="•"/>
            </a:pPr>
            <a:endParaRPr lang="es-MX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 Light (Títulos)"/>
            </a:endParaRPr>
          </a:p>
        </p:txBody>
      </p:sp>
    </p:spTree>
    <p:extLst>
      <p:ext uri="{BB962C8B-B14F-4D97-AF65-F5344CB8AC3E}">
        <p14:creationId xmlns:p14="http://schemas.microsoft.com/office/powerpoint/2010/main" val="152252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7DB3A4D-EF16-3E39-F912-688F3B1810A3}"/>
              </a:ext>
            </a:extLst>
          </p:cNvPr>
          <p:cNvSpPr/>
          <p:nvPr/>
        </p:nvSpPr>
        <p:spPr>
          <a:xfrm>
            <a:off x="6478438" y="2855343"/>
            <a:ext cx="5341590" cy="3010619"/>
          </a:xfrm>
          <a:prstGeom prst="rect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58388" y="483941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EMPLEO FORMAL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147C99-25B5-7A96-F7D5-5FFE85AD6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6" r="5060" b="8935"/>
          <a:stretch/>
        </p:blipFill>
        <p:spPr>
          <a:xfrm>
            <a:off x="1613139" y="1708031"/>
            <a:ext cx="4865299" cy="49161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7EE5D6-E8E1-E5C4-D039-A571C798F433}"/>
              </a:ext>
            </a:extLst>
          </p:cNvPr>
          <p:cNvSpPr txBox="1"/>
          <p:nvPr/>
        </p:nvSpPr>
        <p:spPr>
          <a:xfrm>
            <a:off x="6635868" y="3120226"/>
            <a:ext cx="4854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La minería genera empleos formales, sobre todo en los lugares más alejados, en zonas donde no llegan otras industrias.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Dinamiza otras actividades económicas como la construcción, transporte, manufactura, ganadería, agricultura, alimentación y otros servicios.</a:t>
            </a:r>
          </a:p>
        </p:txBody>
      </p:sp>
    </p:spTree>
    <p:extLst>
      <p:ext uri="{BB962C8B-B14F-4D97-AF65-F5344CB8AC3E}">
        <p14:creationId xmlns:p14="http://schemas.microsoft.com/office/powerpoint/2010/main" val="1052717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3C513C15-F2BC-CD05-70FF-32E0C89447F7}"/>
              </a:ext>
            </a:extLst>
          </p:cNvPr>
          <p:cNvSpPr txBox="1"/>
          <p:nvPr/>
        </p:nvSpPr>
        <p:spPr>
          <a:xfrm>
            <a:off x="349761" y="381573"/>
            <a:ext cx="78970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EVOLUCIÓN DEL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49761" y="604711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EMPLEO MINERO FORMAL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0BF8DC-5976-9494-1E14-12367B0AEEA2}"/>
              </a:ext>
            </a:extLst>
          </p:cNvPr>
          <p:cNvSpPr txBox="1"/>
          <p:nvPr/>
        </p:nvSpPr>
        <p:spPr>
          <a:xfrm>
            <a:off x="9812961" y="2951946"/>
            <a:ext cx="1522148" cy="95410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 2014 / 2022, el crecimiento fue 34%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784C73-627F-0028-CA83-335966FAF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32" t="62595" r="13044" b="19683"/>
          <a:stretch/>
        </p:blipFill>
        <p:spPr>
          <a:xfrm>
            <a:off x="1543423" y="1977229"/>
            <a:ext cx="7798707" cy="465308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FD135C-196E-CD9C-2D18-8AE6BCA42A8E}"/>
              </a:ext>
            </a:extLst>
          </p:cNvPr>
          <p:cNvSpPr txBox="1"/>
          <p:nvPr/>
        </p:nvSpPr>
        <p:spPr>
          <a:xfrm>
            <a:off x="9812961" y="4225435"/>
            <a:ext cx="1522148" cy="1169551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de 1 millón de puestos de trabajo formal (directo e indirecto)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8B8C2D-1C44-AD65-2383-53C03F6232EB}"/>
              </a:ext>
            </a:extLst>
          </p:cNvPr>
          <p:cNvSpPr txBox="1"/>
          <p:nvPr/>
        </p:nvSpPr>
        <p:spPr>
          <a:xfrm>
            <a:off x="599927" y="6476427"/>
            <a:ext cx="1624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Fuente: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Minem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87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97386" y="433261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PROFESIONES EN MINERÍA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9553F8-9EB4-5E43-78A9-619B66AEF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806078"/>
            <a:ext cx="7415956" cy="4980191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3377D13C-F23E-149A-4035-B3052656B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831" y="2512258"/>
            <a:ext cx="3060635" cy="370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62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3C513C15-F2BC-CD05-70FF-32E0C89447F7}"/>
              </a:ext>
            </a:extLst>
          </p:cNvPr>
          <p:cNvSpPr txBox="1"/>
          <p:nvPr/>
        </p:nvSpPr>
        <p:spPr>
          <a:xfrm>
            <a:off x="276610" y="363654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00" b="1" dirty="0">
                <a:solidFill>
                  <a:schemeClr val="bg1"/>
                </a:solidFill>
              </a:rPr>
              <a:t>EMPLEO DIRECTO </a:t>
            </a:r>
            <a:endParaRPr lang="es-PE" sz="2300" b="1" dirty="0">
              <a:solidFill>
                <a:schemeClr val="bg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276609" y="586792"/>
            <a:ext cx="74653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rgbClr val="F8B433"/>
                </a:solidFill>
              </a:rPr>
              <a:t>EN MINERÍA FORMAL </a:t>
            </a:r>
            <a:endParaRPr lang="es-PE" sz="4300" b="1" dirty="0">
              <a:solidFill>
                <a:srgbClr val="F8B433"/>
              </a:solidFill>
            </a:endParaRP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3AE438B-75DE-FEF6-C213-552B162F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9" b="9656"/>
          <a:stretch/>
        </p:blipFill>
        <p:spPr>
          <a:xfrm>
            <a:off x="7283863" y="1724026"/>
            <a:ext cx="4392079" cy="1677524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9EA08929-D3D6-C90F-FAD9-C8AA04BBDB4F}"/>
              </a:ext>
            </a:extLst>
          </p:cNvPr>
          <p:cNvGrpSpPr/>
          <p:nvPr/>
        </p:nvGrpSpPr>
        <p:grpSpPr>
          <a:xfrm>
            <a:off x="906258" y="2590799"/>
            <a:ext cx="6158530" cy="3426907"/>
            <a:chOff x="5505066" y="2895230"/>
            <a:chExt cx="6468009" cy="3599116"/>
          </a:xfrm>
        </p:grpSpPr>
        <p:pic>
          <p:nvPicPr>
            <p:cNvPr id="8" name="Imagen 7" descr="Tabla&#10;&#10;Descripción generada automáticamente">
              <a:extLst>
                <a:ext uri="{FF2B5EF4-FFF2-40B4-BE49-F238E27FC236}">
                  <a16:creationId xmlns:a16="http://schemas.microsoft.com/office/drawing/2014/main" id="{A808AEF1-6E0D-E44A-5FFE-512A9E8B5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 t="4221" r="4348"/>
            <a:stretch/>
          </p:blipFill>
          <p:spPr>
            <a:xfrm>
              <a:off x="5505066" y="2895230"/>
              <a:ext cx="6468009" cy="359911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E24B1C3C-C475-7DB3-6A8F-F0544839D4D4}"/>
                </a:ext>
              </a:extLst>
            </p:cNvPr>
            <p:cNvCxnSpPr>
              <a:cxnSpLocks/>
            </p:cNvCxnSpPr>
            <p:nvPr/>
          </p:nvCxnSpPr>
          <p:spPr>
            <a:xfrm>
              <a:off x="5617029" y="5019868"/>
              <a:ext cx="6085452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692FE937-2B89-C4DB-3573-DD72F6EB2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859" y="3456451"/>
            <a:ext cx="3344471" cy="29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9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32FD5D-CDED-46F7-810D-B1E144CA9174}"/>
              </a:ext>
            </a:extLst>
          </p:cNvPr>
          <p:cNvSpPr txBox="1"/>
          <p:nvPr/>
        </p:nvSpPr>
        <p:spPr>
          <a:xfrm>
            <a:off x="6315720" y="419105"/>
            <a:ext cx="619375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SIENDO INTENSIVOS EN MANO DE OBRA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6D25C9-DCCC-9F10-CB55-726DCB67EA1A}"/>
              </a:ext>
            </a:extLst>
          </p:cNvPr>
          <p:cNvSpPr txBox="1"/>
          <p:nvPr/>
        </p:nvSpPr>
        <p:spPr>
          <a:xfrm>
            <a:off x="1043395" y="5154291"/>
            <a:ext cx="40157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APORTE DE SUMMA GOLD</a:t>
            </a:r>
            <a:endParaRPr kumimoji="0" lang="es-PE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036877-5660-D485-1DCC-79442ED948E4}"/>
              </a:ext>
            </a:extLst>
          </p:cNvPr>
          <p:cNvSpPr txBox="1"/>
          <p:nvPr/>
        </p:nvSpPr>
        <p:spPr>
          <a:xfrm>
            <a:off x="1359448" y="5403526"/>
            <a:ext cx="35489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EMPLEO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3D4C70B-655B-41BD-8838-80D7AE96777F}"/>
              </a:ext>
            </a:extLst>
          </p:cNvPr>
          <p:cNvSpPr/>
          <p:nvPr/>
        </p:nvSpPr>
        <p:spPr>
          <a:xfrm>
            <a:off x="6869006" y="4265883"/>
            <a:ext cx="4720174" cy="605044"/>
          </a:xfrm>
          <a:prstGeom prst="rect">
            <a:avLst/>
          </a:prstGeom>
          <a:noFill/>
          <a:ln w="28575">
            <a:solidFill>
              <a:srgbClr val="F8B4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de mano de obra no calificada local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BD5F332-5DA8-4E8C-801E-844FB15F216B}"/>
              </a:ext>
            </a:extLst>
          </p:cNvPr>
          <p:cNvPicPr/>
          <p:nvPr/>
        </p:nvPicPr>
        <p:blipFill rotWithShape="1">
          <a:blip r:embed="rId3"/>
          <a:srcRect l="7684" t="24742" r="5687" b="9189"/>
          <a:stretch/>
        </p:blipFill>
        <p:spPr>
          <a:xfrm>
            <a:off x="6685668" y="1148745"/>
            <a:ext cx="5086851" cy="28433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F6D4BE7-6A4E-B4DE-50B8-E14B778A9036}"/>
              </a:ext>
            </a:extLst>
          </p:cNvPr>
          <p:cNvSpPr/>
          <p:nvPr/>
        </p:nvSpPr>
        <p:spPr>
          <a:xfrm>
            <a:off x="6960570" y="5154291"/>
            <a:ext cx="4537046" cy="1200329"/>
          </a:xfrm>
          <a:prstGeom prst="rect">
            <a:avLst/>
          </a:prstGeom>
          <a:solidFill>
            <a:srgbClr val="F8B4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Nosotros pensamos que la minería debe ser más intensiva en mano de obra y menos intensiva en capital, sin que ello signifique pérdida de productividad</a:t>
            </a:r>
          </a:p>
        </p:txBody>
      </p:sp>
    </p:spTree>
    <p:extLst>
      <p:ext uri="{BB962C8B-B14F-4D97-AF65-F5344CB8AC3E}">
        <p14:creationId xmlns:p14="http://schemas.microsoft.com/office/powerpoint/2010/main" val="2543915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9CCB70D-FDC4-650F-ACE9-9D4A7F82EAD5}"/>
                  </a:ext>
                </a:extLst>
              </p14:cNvPr>
              <p14:cNvContentPartPr/>
              <p14:nvPr/>
            </p14:nvContentPartPr>
            <p14:xfrm>
              <a:off x="4775951" y="801106"/>
              <a:ext cx="360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9CCB70D-FDC4-650F-ACE9-9D4A7F82EA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69831" y="79498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ángulo 1">
            <a:extLst>
              <a:ext uri="{FF2B5EF4-FFF2-40B4-BE49-F238E27FC236}">
                <a16:creationId xmlns:a16="http://schemas.microsoft.com/office/drawing/2014/main" id="{5DDDF2F3-76C0-F1A7-30ED-D4D29BFE0D3A}"/>
              </a:ext>
            </a:extLst>
          </p:cNvPr>
          <p:cNvSpPr>
            <a:spLocks/>
          </p:cNvSpPr>
          <p:nvPr/>
        </p:nvSpPr>
        <p:spPr>
          <a:xfrm>
            <a:off x="1381125" y="4171950"/>
            <a:ext cx="942975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555893-146C-282F-8579-42CF87F358F1}"/>
              </a:ext>
            </a:extLst>
          </p:cNvPr>
          <p:cNvSpPr txBox="1"/>
          <p:nvPr/>
        </p:nvSpPr>
        <p:spPr>
          <a:xfrm>
            <a:off x="2136475" y="4308290"/>
            <a:ext cx="8264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60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LICENCIA PARA OPERAR</a:t>
            </a:r>
          </a:p>
        </p:txBody>
      </p:sp>
    </p:spTree>
    <p:extLst>
      <p:ext uri="{BB962C8B-B14F-4D97-AF65-F5344CB8AC3E}">
        <p14:creationId xmlns:p14="http://schemas.microsoft.com/office/powerpoint/2010/main" val="2925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457584" y="482017"/>
            <a:ext cx="746531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LOGRAR RENTABILIDAD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5396198-25DC-A4A1-88DB-493AAB50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76" y="1760432"/>
            <a:ext cx="6747644" cy="47440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D8E431-D816-8290-8BC7-2E9F9DA0641F}"/>
              </a:ext>
            </a:extLst>
          </p:cNvPr>
          <p:cNvSpPr txBox="1"/>
          <p:nvPr/>
        </p:nvSpPr>
        <p:spPr>
          <a:xfrm>
            <a:off x="8927135" y="3085296"/>
            <a:ext cx="2474290" cy="2246769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ser sostenible, se tiene que ser eficiente y  rentable.</a:t>
            </a:r>
          </a:p>
        </p:txBody>
      </p:sp>
    </p:spTree>
    <p:extLst>
      <p:ext uri="{BB962C8B-B14F-4D97-AF65-F5344CB8AC3E}">
        <p14:creationId xmlns:p14="http://schemas.microsoft.com/office/powerpoint/2010/main" val="3140902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457584" y="482017"/>
            <a:ext cx="909599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ENCADENAMIENTOS EN LA MINERÍA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3D8E431-D816-8290-8BC7-2E9F9DA0641F}"/>
              </a:ext>
            </a:extLst>
          </p:cNvPr>
          <p:cNvSpPr txBox="1"/>
          <p:nvPr/>
        </p:nvSpPr>
        <p:spPr>
          <a:xfrm>
            <a:off x="8431834" y="2723346"/>
            <a:ext cx="2826715" cy="3108543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todo el sector minero se genera una actividad económica de más 100,000 millones de soles por año.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CC0D72-91A6-B330-E7A5-735A7E2D0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5" r="18308"/>
          <a:stretch/>
        </p:blipFill>
        <p:spPr>
          <a:xfrm>
            <a:off x="1906136" y="1666875"/>
            <a:ext cx="5583499" cy="50188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7127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3D8E431-D816-8290-8BC7-2E9F9DA0641F}"/>
              </a:ext>
            </a:extLst>
          </p:cNvPr>
          <p:cNvSpPr txBox="1"/>
          <p:nvPr/>
        </p:nvSpPr>
        <p:spPr>
          <a:xfrm>
            <a:off x="6662056" y="4545215"/>
            <a:ext cx="4929868" cy="1477328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srgbClr val="0D26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genera una actividad económica de aproximadamente 400 millones de soles por año.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srgbClr val="0D26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 el 50 y 60 % de las exportaciones de SGC.</a:t>
            </a:r>
            <a:endParaRPr kumimoji="0" lang="es-PE" sz="1800" i="0" u="none" strike="noStrike" kern="1200" cap="none" spc="0" normalizeH="0" baseline="0" noProof="0" dirty="0">
              <a:ln>
                <a:noFill/>
              </a:ln>
              <a:solidFill>
                <a:srgbClr val="0D26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800" i="0" u="none" strike="noStrike" kern="1200" cap="none" spc="0" normalizeH="0" baseline="0" noProof="0" dirty="0">
                <a:ln>
                  <a:noFill/>
                </a:ln>
                <a:solidFill>
                  <a:srgbClr val="0D26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Aproximadamente el 1% de PBI de la Libertad.</a:t>
            </a:r>
            <a:endParaRPr kumimoji="0" lang="es-ES" sz="1800" i="0" u="none" strike="noStrike" kern="1200" cap="none" spc="0" normalizeH="0" baseline="0" noProof="0" dirty="0">
              <a:ln>
                <a:noFill/>
              </a:ln>
              <a:solidFill>
                <a:srgbClr val="0D26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7D9EF54-87AE-8F78-BFA2-741AD3AB9114}"/>
              </a:ext>
            </a:extLst>
          </p:cNvPr>
          <p:cNvSpPr txBox="1"/>
          <p:nvPr/>
        </p:nvSpPr>
        <p:spPr>
          <a:xfrm>
            <a:off x="445011" y="410148"/>
            <a:ext cx="78970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GENERAR EL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97229-FFC2-6E25-C114-F03021FBE7A2}"/>
              </a:ext>
            </a:extLst>
          </p:cNvPr>
          <p:cNvSpPr txBox="1"/>
          <p:nvPr/>
        </p:nvSpPr>
        <p:spPr>
          <a:xfrm>
            <a:off x="445011" y="633286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 EMPRESARIAL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8DB6AD1-7A8D-5BB9-8D61-935D236B7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304"/>
          <a:stretch/>
        </p:blipFill>
        <p:spPr>
          <a:xfrm>
            <a:off x="1483275" y="2039550"/>
            <a:ext cx="4613519" cy="45846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278690-5DA2-B631-2688-B2D4E121F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771" y="2439660"/>
            <a:ext cx="5150439" cy="17918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E068FFC-AD2A-F0BD-3C17-2FF9B4397CBF}"/>
              </a:ext>
            </a:extLst>
          </p:cNvPr>
          <p:cNvSpPr txBox="1"/>
          <p:nvPr/>
        </p:nvSpPr>
        <p:spPr>
          <a:xfrm>
            <a:off x="1292779" y="1674262"/>
            <a:ext cx="52589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8B433"/>
                </a:solidFill>
              </a:rPr>
              <a:t>FACTURADO POR EMPRESAS CONTRATISTAS - SGC</a:t>
            </a:r>
            <a:endParaRPr lang="es-PE" sz="1600" b="1" dirty="0">
              <a:solidFill>
                <a:srgbClr val="F8B433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7D58FA-3A8B-A79A-3E1F-8829FCF1FA44}"/>
              </a:ext>
            </a:extLst>
          </p:cNvPr>
          <p:cNvSpPr txBox="1"/>
          <p:nvPr/>
        </p:nvSpPr>
        <p:spPr>
          <a:xfrm>
            <a:off x="6988980" y="2039550"/>
            <a:ext cx="4457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8B433"/>
                </a:solidFill>
              </a:rPr>
              <a:t>COMPRA DE BIENES Y SERVICIOS - SGC</a:t>
            </a:r>
            <a:endParaRPr lang="es-PE" b="1" dirty="0">
              <a:solidFill>
                <a:srgbClr val="F8B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88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348E13F-0523-6D4D-E1E9-5AEDB659EF08}"/>
              </a:ext>
            </a:extLst>
          </p:cNvPr>
          <p:cNvSpPr txBox="1"/>
          <p:nvPr/>
        </p:nvSpPr>
        <p:spPr>
          <a:xfrm>
            <a:off x="574973" y="5370991"/>
            <a:ext cx="6217638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chemeClr val="bg1"/>
                </a:solidFill>
              </a:rPr>
              <a:t>PROYECCION SOCIAL</a:t>
            </a:r>
            <a:endParaRPr lang="es-PE" sz="4300" b="1" dirty="0">
              <a:solidFill>
                <a:schemeClr val="bg1"/>
              </a:solidFill>
            </a:endParaRPr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0997359D-FEC2-D935-145C-24E720E0F639}"/>
              </a:ext>
            </a:extLst>
          </p:cNvPr>
          <p:cNvSpPr/>
          <p:nvPr/>
        </p:nvSpPr>
        <p:spPr>
          <a:xfrm>
            <a:off x="6410658" y="4789918"/>
            <a:ext cx="2629493" cy="933718"/>
          </a:xfrm>
          <a:prstGeom prst="homePlate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"/>
              </a:rPr>
              <a:t>OBRAS POR IMPUESTOS</a:t>
            </a:r>
            <a:r>
              <a:rPr lang="es-ES" sz="20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​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82F3D2D3-E867-3329-A1F2-C8573E16AFCE}"/>
              </a:ext>
            </a:extLst>
          </p:cNvPr>
          <p:cNvSpPr/>
          <p:nvPr/>
        </p:nvSpPr>
        <p:spPr>
          <a:xfrm>
            <a:off x="6262493" y="1424529"/>
            <a:ext cx="2629493" cy="955182"/>
          </a:xfrm>
          <a:prstGeom prst="homePlate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"/>
              </a:rPr>
              <a:t>INVERSION DIRECTA</a:t>
            </a:r>
            <a:endParaRPr lang="es-E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C4C69F5-3EAB-DFC0-172B-136EFBBBB060}"/>
              </a:ext>
            </a:extLst>
          </p:cNvPr>
          <p:cNvSpPr/>
          <p:nvPr/>
        </p:nvSpPr>
        <p:spPr>
          <a:xfrm>
            <a:off x="9293923" y="3893618"/>
            <a:ext cx="2629493" cy="2533230"/>
          </a:xfrm>
          <a:prstGeom prst="roundRect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ct val="0"/>
              </a:spcBef>
              <a:buFont typeface="Arial,Sans-Serif"/>
              <a:buChar char="•"/>
            </a:pPr>
            <a:r>
              <a:rPr lang="es-ES" sz="2000" dirty="0">
                <a:solidFill>
                  <a:schemeClr val="bg1"/>
                </a:solidFill>
                <a:cs typeface="Calibri"/>
              </a:rPr>
              <a:t>Obras de gran envergadura </a:t>
            </a:r>
          </a:p>
          <a:p>
            <a:pPr marL="285750" indent="-285750">
              <a:spcBef>
                <a:spcPct val="0"/>
              </a:spcBef>
              <a:buFont typeface="Arial,Sans-Serif"/>
              <a:buChar char="•"/>
            </a:pPr>
            <a:r>
              <a:rPr lang="es-ES" sz="2000" dirty="0">
                <a:solidFill>
                  <a:schemeClr val="bg1"/>
                </a:solidFill>
                <a:cs typeface="Calibri"/>
              </a:rPr>
              <a:t>Agua y desagüe, educación, infraestructura vial, salud , etc.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98BFBD8-F04C-3266-C92F-EC6202F74826}"/>
              </a:ext>
            </a:extLst>
          </p:cNvPr>
          <p:cNvSpPr/>
          <p:nvPr/>
        </p:nvSpPr>
        <p:spPr>
          <a:xfrm>
            <a:off x="9293922" y="851856"/>
            <a:ext cx="2629494" cy="2382133"/>
          </a:xfrm>
          <a:prstGeom prst="roundRect">
            <a:avLst/>
          </a:prstGeom>
          <a:solidFill>
            <a:srgbClr val="F8B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spcBef>
                <a:spcPct val="0"/>
              </a:spcBef>
              <a:buFont typeface="Arial,Sans-Serif"/>
              <a:buChar char="•"/>
            </a:pPr>
            <a:r>
              <a:rPr lang="es-ES" sz="2000" dirty="0">
                <a:solidFill>
                  <a:schemeClr val="bg1"/>
                </a:solidFill>
                <a:cs typeface="Calibri"/>
              </a:rPr>
              <a:t>Obras de pequeña envergadura.</a:t>
            </a:r>
            <a:endParaRPr lang="es-ES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Font typeface="Arial,Sans-Serif"/>
              <a:buChar char="•"/>
            </a:pPr>
            <a:r>
              <a:rPr lang="es-ES" sz="2000" dirty="0">
                <a:solidFill>
                  <a:schemeClr val="bg1"/>
                </a:solidFill>
                <a:cs typeface="Calibri"/>
              </a:rPr>
              <a:t>Agua, salud, agricultura, proyectos productivos, etc.</a:t>
            </a:r>
          </a:p>
        </p:txBody>
      </p:sp>
    </p:spTree>
    <p:extLst>
      <p:ext uri="{BB962C8B-B14F-4D97-AF65-F5344CB8AC3E}">
        <p14:creationId xmlns:p14="http://schemas.microsoft.com/office/powerpoint/2010/main" val="337045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3C513C15-F2BC-CD05-70FF-32E0C89447F7}"/>
              </a:ext>
            </a:extLst>
          </p:cNvPr>
          <p:cNvSpPr txBox="1"/>
          <p:nvPr/>
        </p:nvSpPr>
        <p:spPr>
          <a:xfrm>
            <a:off x="276610" y="363654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00" b="1" dirty="0">
                <a:solidFill>
                  <a:schemeClr val="bg1"/>
                </a:solidFill>
              </a:rPr>
              <a:t>PERÚ: EXPORTACIONES </a:t>
            </a:r>
            <a:endParaRPr lang="es-PE" sz="2300" b="1" dirty="0">
              <a:solidFill>
                <a:schemeClr val="bg1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276609" y="586792"/>
            <a:ext cx="674598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rgbClr val="F8B433"/>
                </a:solidFill>
              </a:rPr>
              <a:t>MILES DE MILLONES DE U$</a:t>
            </a:r>
            <a:endParaRPr lang="es-PE" sz="4300" b="1" dirty="0">
              <a:solidFill>
                <a:srgbClr val="F8B43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0D5C03-1DE5-FE25-4811-52A07FE0A6D1}"/>
              </a:ext>
            </a:extLst>
          </p:cNvPr>
          <p:cNvSpPr txBox="1"/>
          <p:nvPr/>
        </p:nvSpPr>
        <p:spPr>
          <a:xfrm>
            <a:off x="10721995" y="2390115"/>
            <a:ext cx="1208518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En 20 años se multiplicado por 10 </a:t>
            </a:r>
            <a:endParaRPr lang="es-PE" sz="1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C0D149-D1E0-D8DC-FE79-6CBB361D6004}"/>
              </a:ext>
            </a:extLst>
          </p:cNvPr>
          <p:cNvSpPr txBox="1"/>
          <p:nvPr/>
        </p:nvSpPr>
        <p:spPr>
          <a:xfrm>
            <a:off x="150483" y="6423785"/>
            <a:ext cx="970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>
                <a:solidFill>
                  <a:srgbClr val="F8B433"/>
                </a:solidFill>
              </a:rPr>
              <a:t>Fuente :BCRP</a:t>
            </a:r>
            <a:endParaRPr lang="es-PE" sz="1100" b="1" dirty="0">
              <a:solidFill>
                <a:srgbClr val="F8B433"/>
              </a:solidFill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A8C1CBCE-87DA-5ACC-6C0B-6AC4E51E7A26}"/>
              </a:ext>
            </a:extLst>
          </p:cNvPr>
          <p:cNvCxnSpPr/>
          <p:nvPr/>
        </p:nvCxnSpPr>
        <p:spPr>
          <a:xfrm flipV="1">
            <a:off x="1674891" y="2390115"/>
            <a:ext cx="8510258" cy="237200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55C1035A-0EBF-5C37-2324-EF34091D1056}"/>
              </a:ext>
            </a:extLst>
          </p:cNvPr>
          <p:cNvGrpSpPr/>
          <p:nvPr/>
        </p:nvGrpSpPr>
        <p:grpSpPr>
          <a:xfrm>
            <a:off x="909058" y="1942134"/>
            <a:ext cx="9651363" cy="4552212"/>
            <a:chOff x="909058" y="1942134"/>
            <a:chExt cx="9651363" cy="455221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4F5A9A1-9949-1888-B4D6-B5BDA400B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424" t="31840" r="15740" b="39957"/>
            <a:stretch/>
          </p:blipFill>
          <p:spPr>
            <a:xfrm>
              <a:off x="909058" y="1942134"/>
              <a:ext cx="9651363" cy="4552212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89047CA-8D8E-7B80-34BC-E60E8B146FD2}"/>
                </a:ext>
              </a:extLst>
            </p:cNvPr>
            <p:cNvSpPr/>
            <p:nvPr/>
          </p:nvSpPr>
          <p:spPr>
            <a:xfrm>
              <a:off x="4618653" y="1942134"/>
              <a:ext cx="2258008" cy="754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349AE67-8060-E654-4C14-079BD5900903}"/>
              </a:ext>
            </a:extLst>
          </p:cNvPr>
          <p:cNvCxnSpPr/>
          <p:nvPr/>
        </p:nvCxnSpPr>
        <p:spPr>
          <a:xfrm flipV="1">
            <a:off x="1583787" y="2472612"/>
            <a:ext cx="8465282" cy="2828397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972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D9EF54-87AE-8F78-BFA2-741AD3AB9114}"/>
              </a:ext>
            </a:extLst>
          </p:cNvPr>
          <p:cNvSpPr txBox="1"/>
          <p:nvPr/>
        </p:nvSpPr>
        <p:spPr>
          <a:xfrm>
            <a:off x="445011" y="410148"/>
            <a:ext cx="78970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MEJORAMIENTO DE LA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97229-FFC2-6E25-C114-F03021FBE7A2}"/>
              </a:ext>
            </a:extLst>
          </p:cNvPr>
          <p:cNvSpPr txBox="1"/>
          <p:nvPr/>
        </p:nvSpPr>
        <p:spPr>
          <a:xfrm>
            <a:off x="445011" y="633286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CALIDAD EDUCATIVA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Imagen que contiene exterior, edificio, silla, azul&#10;&#10;Descripción generada automáticamente">
            <a:extLst>
              <a:ext uri="{FF2B5EF4-FFF2-40B4-BE49-F238E27FC236}">
                <a16:creationId xmlns:a16="http://schemas.microsoft.com/office/drawing/2014/main" id="{57C027DD-C075-F9B1-DD72-D0A073A41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486" y="1829615"/>
            <a:ext cx="2227403" cy="2293940"/>
          </a:xfrm>
          <a:prstGeom prst="rect">
            <a:avLst/>
          </a:prstGeom>
        </p:spPr>
      </p:pic>
      <p:pic>
        <p:nvPicPr>
          <p:cNvPr id="13" name="Imagen 12" descr="Imagen que contiene edificio, exterior, pasto, frente&#10;&#10;Descripción generada automáticamente">
            <a:extLst>
              <a:ext uri="{FF2B5EF4-FFF2-40B4-BE49-F238E27FC236}">
                <a16:creationId xmlns:a16="http://schemas.microsoft.com/office/drawing/2014/main" id="{7E0CC02B-DB1D-FEAC-930D-7765A5192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6" y="4248966"/>
            <a:ext cx="2227403" cy="2467808"/>
          </a:xfrm>
          <a:prstGeom prst="rect">
            <a:avLst/>
          </a:prstGeom>
        </p:spPr>
      </p:pic>
      <p:pic>
        <p:nvPicPr>
          <p:cNvPr id="14" name="Imagen 13" descr="Una multitud de gente&#10;&#10;Descripción generada automáticamente">
            <a:extLst>
              <a:ext uri="{FF2B5EF4-FFF2-40B4-BE49-F238E27FC236}">
                <a16:creationId xmlns:a16="http://schemas.microsoft.com/office/drawing/2014/main" id="{20131BF6-E557-525B-630F-F5F08A51E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384" y="1829616"/>
            <a:ext cx="3047094" cy="22939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FEFC1F9-76A9-5F2C-27F7-6B796A689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384" y="4248966"/>
            <a:ext cx="3047094" cy="24678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F635E85-FC28-F6B7-9C4C-07D2A3558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750" y="4248966"/>
            <a:ext cx="4551774" cy="246780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03A448C-FE53-A35A-B902-F42685629E76}"/>
              </a:ext>
            </a:extLst>
          </p:cNvPr>
          <p:cNvSpPr txBox="1"/>
          <p:nvPr/>
        </p:nvSpPr>
        <p:spPr>
          <a:xfrm>
            <a:off x="6930750" y="2412029"/>
            <a:ext cx="473465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rgbClr val="0A1E32"/>
                </a:solidFill>
              </a:rPr>
              <a:t>Construcción del centro recreacional caserío </a:t>
            </a:r>
            <a:r>
              <a:rPr lang="es-MX" sz="1700" dirty="0" err="1">
                <a:solidFill>
                  <a:srgbClr val="0A1E32"/>
                </a:solidFill>
              </a:rPr>
              <a:t>Shiracmaca</a:t>
            </a:r>
            <a:endParaRPr lang="es-MX" sz="1700" dirty="0">
              <a:solidFill>
                <a:srgbClr val="0A1E3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rgbClr val="0A1E32"/>
                </a:solidFill>
              </a:rPr>
              <a:t>Mejoramiento del servicio educativo nivel inicial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700" dirty="0">
                <a:solidFill>
                  <a:srgbClr val="0A1E32"/>
                </a:solidFill>
              </a:rPr>
              <a:t>Equipamiento con recursos tecnológicos I.E 80132 NESTOR GASTAÑAUDI</a:t>
            </a:r>
          </a:p>
        </p:txBody>
      </p:sp>
    </p:spTree>
    <p:extLst>
      <p:ext uri="{BB962C8B-B14F-4D97-AF65-F5344CB8AC3E}">
        <p14:creationId xmlns:p14="http://schemas.microsoft.com/office/powerpoint/2010/main" val="3867532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D9EF54-87AE-8F78-BFA2-741AD3AB9114}"/>
              </a:ext>
            </a:extLst>
          </p:cNvPr>
          <p:cNvSpPr txBox="1"/>
          <p:nvPr/>
        </p:nvSpPr>
        <p:spPr>
          <a:xfrm>
            <a:off x="445011" y="930958"/>
            <a:ext cx="78970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SALVAR VIDAS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97229-FFC2-6E25-C114-F03021FBE7A2}"/>
              </a:ext>
            </a:extLst>
          </p:cNvPr>
          <p:cNvSpPr txBox="1"/>
          <p:nvPr/>
        </p:nvSpPr>
        <p:spPr>
          <a:xfrm>
            <a:off x="445011" y="337337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APOYAMOS AL SECTOR SALUD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03A448C-FE53-A35A-B902-F42685629E76}"/>
              </a:ext>
            </a:extLst>
          </p:cNvPr>
          <p:cNvSpPr txBox="1"/>
          <p:nvPr/>
        </p:nvSpPr>
        <p:spPr>
          <a:xfrm>
            <a:off x="1094456" y="2984778"/>
            <a:ext cx="31943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cumplimiento del Programa de Salud cuyo objetivo se orienta a contribuir con la mejora de la calidad de vida de la población que habita del AID 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0A1E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9F3D94-F68F-BD28-2DF9-844EFFB9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791" y="1778781"/>
            <a:ext cx="3318631" cy="24119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719493-55E9-32E9-0734-540CBE4D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0" r="9397"/>
          <a:stretch/>
        </p:blipFill>
        <p:spPr>
          <a:xfrm>
            <a:off x="8218277" y="1770745"/>
            <a:ext cx="3118275" cy="4936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3B7794-ED04-ABFE-FA9E-33F2B78EE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18"/>
          <a:stretch/>
        </p:blipFill>
        <p:spPr>
          <a:xfrm>
            <a:off x="4805790" y="4267234"/>
            <a:ext cx="3318632" cy="24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94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D9EF54-87AE-8F78-BFA2-741AD3AB9114}"/>
              </a:ext>
            </a:extLst>
          </p:cNvPr>
          <p:cNvSpPr txBox="1"/>
          <p:nvPr/>
        </p:nvSpPr>
        <p:spPr>
          <a:xfrm>
            <a:off x="445011" y="304570"/>
            <a:ext cx="78970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CAPACITACIÓN 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97229-FFC2-6E25-C114-F03021FBE7A2}"/>
              </a:ext>
            </a:extLst>
          </p:cNvPr>
          <p:cNvSpPr txBox="1"/>
          <p:nvPr/>
        </p:nvSpPr>
        <p:spPr>
          <a:xfrm>
            <a:off x="445011" y="565937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COMEDORES LOCALES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4E7E213-C4DB-A217-7DBC-FE88020EA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4" r="35786" b="1"/>
          <a:stretch/>
        </p:blipFill>
        <p:spPr>
          <a:xfrm>
            <a:off x="1611621" y="1951583"/>
            <a:ext cx="3729681" cy="4340480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8" name="Imagen 7" descr="Personas preparando comida en una cocina&#10;&#10;Descripción generada automáticamente con confianza media">
            <a:extLst>
              <a:ext uri="{FF2B5EF4-FFF2-40B4-BE49-F238E27FC236}">
                <a16:creationId xmlns:a16="http://schemas.microsoft.com/office/drawing/2014/main" id="{387489D3-D4EE-FF5A-384B-BB665DAB7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37" y="1951584"/>
            <a:ext cx="5885172" cy="43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3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D9EF54-87AE-8F78-BFA2-741AD3AB9114}"/>
              </a:ext>
            </a:extLst>
          </p:cNvPr>
          <p:cNvSpPr txBox="1"/>
          <p:nvPr/>
        </p:nvSpPr>
        <p:spPr>
          <a:xfrm>
            <a:off x="483111" y="868252"/>
            <a:ext cx="288873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EL DESARROLLO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97229-FFC2-6E25-C114-F03021FBE7A2}"/>
              </a:ext>
            </a:extLst>
          </p:cNvPr>
          <p:cNvSpPr txBox="1"/>
          <p:nvPr/>
        </p:nvSpPr>
        <p:spPr>
          <a:xfrm>
            <a:off x="483111" y="337337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OBRAS DE INFRAESTRUCTURA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Tren pasando por un campo&#10;&#10;Descripción generada automáticamente">
            <a:extLst>
              <a:ext uri="{FF2B5EF4-FFF2-40B4-BE49-F238E27FC236}">
                <a16:creationId xmlns:a16="http://schemas.microsoft.com/office/drawing/2014/main" id="{B8B85165-02B2-4372-5A1D-40F169633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78" y="1680584"/>
            <a:ext cx="3209283" cy="1702905"/>
          </a:xfrm>
          <a:prstGeom prst="rect">
            <a:avLst/>
          </a:prstGeom>
        </p:spPr>
      </p:pic>
      <p:pic>
        <p:nvPicPr>
          <p:cNvPr id="5" name="Imagen 4" descr="Una casa de fondo&#10;&#10;Descripción generada automáticamente con confianza media">
            <a:extLst>
              <a:ext uri="{FF2B5EF4-FFF2-40B4-BE49-F238E27FC236}">
                <a16:creationId xmlns:a16="http://schemas.microsoft.com/office/drawing/2014/main" id="{A0EC3210-78B9-D106-4BD7-F43007158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4808" y="3539171"/>
            <a:ext cx="3304144" cy="3132549"/>
          </a:xfrm>
          <a:prstGeom prst="rect">
            <a:avLst/>
          </a:prstGeom>
        </p:spPr>
      </p:pic>
      <p:pic>
        <p:nvPicPr>
          <p:cNvPr id="6" name="Imagen 5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50F449C3-88B1-8F0F-867C-18C82281C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090" y="3542002"/>
            <a:ext cx="3176258" cy="1447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2148B7-B281-EB4B-704E-856F3E24D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046" y="1720136"/>
            <a:ext cx="3304144" cy="17088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99092CA-70B6-9E09-5A01-2A33C41D2D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63" r="26263"/>
          <a:stretch/>
        </p:blipFill>
        <p:spPr>
          <a:xfrm>
            <a:off x="4818381" y="1720135"/>
            <a:ext cx="3304144" cy="1708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9741AE-6AC5-3812-58B9-EB4879A0D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090" y="5145484"/>
            <a:ext cx="3176258" cy="15315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860E11C-9AB2-FF76-8C23-81137F63D3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8381" y="5145484"/>
            <a:ext cx="3304144" cy="153154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A182E15-4F78-485A-3B27-DB03C54BDE1D}"/>
              </a:ext>
            </a:extLst>
          </p:cNvPr>
          <p:cNvSpPr txBox="1"/>
          <p:nvPr/>
        </p:nvSpPr>
        <p:spPr>
          <a:xfrm>
            <a:off x="4873290" y="3742477"/>
            <a:ext cx="3194325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PE" dirty="0">
                <a:solidFill>
                  <a:srgbClr val="0A1E32"/>
                </a:solidFill>
              </a:rPr>
              <a:t>Obras de infraestructura para el desarrollo de los caseríos ubicados en nuestra área de influencia, directa e indirecta.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4F723A-5966-F75A-3176-76109EE9432A}"/>
              </a:ext>
            </a:extLst>
          </p:cNvPr>
          <p:cNvSpPr txBox="1"/>
          <p:nvPr/>
        </p:nvSpPr>
        <p:spPr>
          <a:xfrm>
            <a:off x="1338578" y="1680584"/>
            <a:ext cx="2376172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Campo Deportivo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Shiracmaca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BEBA22A-05A4-B5EF-E54E-9C504263319B}"/>
              </a:ext>
            </a:extLst>
          </p:cNvPr>
          <p:cNvSpPr txBox="1"/>
          <p:nvPr/>
        </p:nvSpPr>
        <p:spPr>
          <a:xfrm>
            <a:off x="1338578" y="4682025"/>
            <a:ext cx="2147572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Gaviones Caserío el Toro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F22744D-F088-509D-2928-34E5536E0B57}"/>
              </a:ext>
            </a:extLst>
          </p:cNvPr>
          <p:cNvSpPr txBox="1"/>
          <p:nvPr/>
        </p:nvSpPr>
        <p:spPr>
          <a:xfrm>
            <a:off x="1355090" y="6366774"/>
            <a:ext cx="2359660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Posta Medica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Shiracmaca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AF7CD9D-DA54-C2E7-8226-FA3E1DEC46BA}"/>
              </a:ext>
            </a:extLst>
          </p:cNvPr>
          <p:cNvSpPr txBox="1"/>
          <p:nvPr/>
        </p:nvSpPr>
        <p:spPr>
          <a:xfrm>
            <a:off x="4801869" y="6394601"/>
            <a:ext cx="1761026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Capilla Coigobamba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F6AC165-D7E2-0E7A-7432-453DF00F0240}"/>
              </a:ext>
            </a:extLst>
          </p:cNvPr>
          <p:cNvSpPr txBox="1"/>
          <p:nvPr/>
        </p:nvSpPr>
        <p:spPr>
          <a:xfrm>
            <a:off x="4818381" y="1720135"/>
            <a:ext cx="1001394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Vía el Toro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0D884C1-B003-CC99-AB9E-EEFA378A6233}"/>
              </a:ext>
            </a:extLst>
          </p:cNvPr>
          <p:cNvSpPr txBox="1"/>
          <p:nvPr/>
        </p:nvSpPr>
        <p:spPr>
          <a:xfrm>
            <a:off x="8393045" y="1720135"/>
            <a:ext cx="1084330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Vía El Toro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BC8CB73-A945-B700-442E-E962CD18AB53}"/>
              </a:ext>
            </a:extLst>
          </p:cNvPr>
          <p:cNvSpPr txBox="1"/>
          <p:nvPr/>
        </p:nvSpPr>
        <p:spPr>
          <a:xfrm>
            <a:off x="8393045" y="6363943"/>
            <a:ext cx="2875030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Cercado de Cementerio Coigobamba </a:t>
            </a:r>
          </a:p>
        </p:txBody>
      </p:sp>
    </p:spTree>
    <p:extLst>
      <p:ext uri="{BB962C8B-B14F-4D97-AF65-F5344CB8AC3E}">
        <p14:creationId xmlns:p14="http://schemas.microsoft.com/office/powerpoint/2010/main" val="2302679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3D8E431-D816-8290-8BC7-2E9F9DA0641F}"/>
              </a:ext>
            </a:extLst>
          </p:cNvPr>
          <p:cNvSpPr txBox="1"/>
          <p:nvPr/>
        </p:nvSpPr>
        <p:spPr>
          <a:xfrm>
            <a:off x="1480924" y="6245681"/>
            <a:ext cx="4686892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D26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de 48,000 millones de soles transferidos (2015-2023)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97229-FFC2-6E25-C114-F03021FBE7A2}"/>
              </a:ext>
            </a:extLst>
          </p:cNvPr>
          <p:cNvSpPr txBox="1"/>
          <p:nvPr/>
        </p:nvSpPr>
        <p:spPr>
          <a:xfrm>
            <a:off x="479846" y="458430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TRANSFERENCIAS MINERAS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97DB4E-B8B0-6F81-28F1-7EDA5E202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08" t="59897" r="13409" b="18021"/>
          <a:stretch/>
        </p:blipFill>
        <p:spPr>
          <a:xfrm>
            <a:off x="1480924" y="1770389"/>
            <a:ext cx="4686891" cy="4416506"/>
          </a:xfrm>
          <a:prstGeom prst="rect">
            <a:avLst/>
          </a:prstGeom>
        </p:spPr>
      </p:pic>
      <p:pic>
        <p:nvPicPr>
          <p:cNvPr id="10" name="Picture 4" descr="Canon minero 2023 - CooperAcción">
            <a:extLst>
              <a:ext uri="{FF2B5EF4-FFF2-40B4-BE49-F238E27FC236}">
                <a16:creationId xmlns:a16="http://schemas.microsoft.com/office/drawing/2014/main" id="{CB06A119-697E-492A-BCEB-916F87F60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924" y="1762957"/>
            <a:ext cx="4833044" cy="431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880A06C-0BC7-8504-24F4-0DBFAD9566B4}"/>
              </a:ext>
            </a:extLst>
          </p:cNvPr>
          <p:cNvSpPr txBox="1"/>
          <p:nvPr/>
        </p:nvSpPr>
        <p:spPr>
          <a:xfrm>
            <a:off x="6660000" y="6235572"/>
            <a:ext cx="4686892" cy="307777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D26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Más de 2,000 millones de soles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26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transfereridos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D26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(2015-2023)</a:t>
            </a:r>
          </a:p>
        </p:txBody>
      </p:sp>
    </p:spTree>
    <p:extLst>
      <p:ext uri="{BB962C8B-B14F-4D97-AF65-F5344CB8AC3E}">
        <p14:creationId xmlns:p14="http://schemas.microsoft.com/office/powerpoint/2010/main" val="2026202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3C513C15-F2BC-CD05-70FF-32E0C89447F7}"/>
              </a:ext>
            </a:extLst>
          </p:cNvPr>
          <p:cNvSpPr txBox="1"/>
          <p:nvPr/>
        </p:nvSpPr>
        <p:spPr>
          <a:xfrm>
            <a:off x="276609" y="363654"/>
            <a:ext cx="989705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300" b="1" dirty="0">
                <a:solidFill>
                  <a:schemeClr val="bg1"/>
                </a:solidFill>
              </a:rPr>
              <a:t>PROGRAMA DE OBRAS POR IMPUESTOS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276609" y="586792"/>
            <a:ext cx="1084133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rgbClr val="F8B433"/>
                </a:solidFill>
              </a:rPr>
              <a:t>MÁS DE 70 MILLONES DE SOLES</a:t>
            </a:r>
          </a:p>
        </p:txBody>
      </p:sp>
      <p:graphicFrame>
        <p:nvGraphicFramePr>
          <p:cNvPr id="2" name="Tabla 8">
            <a:extLst>
              <a:ext uri="{FF2B5EF4-FFF2-40B4-BE49-F238E27FC236}">
                <a16:creationId xmlns:a16="http://schemas.microsoft.com/office/drawing/2014/main" id="{7722B9FD-161D-BC49-C199-4194004BD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027146"/>
              </p:ext>
            </p:extLst>
          </p:nvPr>
        </p:nvGraphicFramePr>
        <p:xfrm>
          <a:off x="1286329" y="2087228"/>
          <a:ext cx="10133274" cy="39428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92117">
                  <a:extLst>
                    <a:ext uri="{9D8B030D-6E8A-4147-A177-3AD203B41FA5}">
                      <a16:colId xmlns:a16="http://schemas.microsoft.com/office/drawing/2014/main" val="2618202008"/>
                    </a:ext>
                  </a:extLst>
                </a:gridCol>
                <a:gridCol w="2897583">
                  <a:extLst>
                    <a:ext uri="{9D8B030D-6E8A-4147-A177-3AD203B41FA5}">
                      <a16:colId xmlns:a16="http://schemas.microsoft.com/office/drawing/2014/main" val="4008918233"/>
                    </a:ext>
                  </a:extLst>
                </a:gridCol>
                <a:gridCol w="2943574">
                  <a:extLst>
                    <a:ext uri="{9D8B030D-6E8A-4147-A177-3AD203B41FA5}">
                      <a16:colId xmlns:a16="http://schemas.microsoft.com/office/drawing/2014/main" val="1864611732"/>
                    </a:ext>
                  </a:extLst>
                </a:gridCol>
              </a:tblGrid>
              <a:tr h="596437">
                <a:tc>
                  <a:txBody>
                    <a:bodyPr/>
                    <a:lstStyle/>
                    <a:p>
                      <a:pPr algn="ctr"/>
                      <a:r>
                        <a:rPr lang="es-ES" sz="2000" b="1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PROYECTO 		</a:t>
                      </a:r>
                      <a:endParaRPr lang="es-PE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INVERSIÓN (S/.) 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ESTADO 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2682071322"/>
                  </a:ext>
                </a:extLst>
              </a:tr>
              <a:tr h="547042">
                <a:tc>
                  <a:txBody>
                    <a:bodyPr/>
                    <a:lstStyle/>
                    <a:p>
                      <a:r>
                        <a:rPr lang="es-PE" sz="1600" b="1" dirty="0">
                          <a:latin typeface="+mn-lt"/>
                        </a:rPr>
                        <a:t>MEJORAMIENTO VÍA VECINAL CASERÍO PARANSHIQUE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4,000,000</a:t>
                      </a:r>
                      <a:endParaRPr lang="es-PE" sz="1600" dirty="0">
                        <a:latin typeface="+mn-lt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r>
                        <a:rPr lang="es-PE" sz="1600" dirty="0">
                          <a:latin typeface="+mn-lt"/>
                        </a:rPr>
                        <a:t>CULMINADO</a:t>
                      </a: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4110931882"/>
                  </a:ext>
                </a:extLst>
              </a:tr>
              <a:tr h="547042">
                <a:tc>
                  <a:txBody>
                    <a:bodyPr/>
                    <a:lstStyle/>
                    <a:p>
                      <a:r>
                        <a:rPr lang="es-PE" sz="1600" b="1" dirty="0">
                          <a:latin typeface="+mn-lt"/>
                        </a:rPr>
                        <a:t>AGUA Y SANEAMIENTO DEL CASERÍO SHIRACMACA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20,466,900 </a:t>
                      </a:r>
                      <a:endParaRPr lang="es-PE" sz="1600" dirty="0">
                        <a:latin typeface="+mn-lt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r>
                        <a:rPr lang="es-PE" sz="1600" dirty="0">
                          <a:latin typeface="+mn-lt"/>
                        </a:rPr>
                        <a:t>REVISIÓN DE EXPEDIENTE (GORE)</a:t>
                      </a: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156145414"/>
                  </a:ext>
                </a:extLst>
              </a:tr>
              <a:tr h="547042">
                <a:tc>
                  <a:txBody>
                    <a:bodyPr/>
                    <a:lstStyle/>
                    <a:p>
                      <a:r>
                        <a:rPr lang="es-PE" sz="1600" b="1" dirty="0">
                          <a:latin typeface="+mn-lt"/>
                        </a:rPr>
                        <a:t>COLEGIO COIGOBAMBA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P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4,471,000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r>
                        <a:rPr lang="es-PE" sz="1600" dirty="0">
                          <a:latin typeface="+mn-lt"/>
                        </a:rPr>
                        <a:t>CULMINADO</a:t>
                      </a: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39671427"/>
                  </a:ext>
                </a:extLst>
              </a:tr>
              <a:tr h="547042">
                <a:tc>
                  <a:txBody>
                    <a:bodyPr/>
                    <a:lstStyle/>
                    <a:p>
                      <a:r>
                        <a:rPr lang="es-PE" sz="1600" b="1" dirty="0">
                          <a:latin typeface="+mn-lt"/>
                        </a:rPr>
                        <a:t>MEJORAMIENTO VÍA BICENTENARIA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15,926,900 </a:t>
                      </a:r>
                      <a:endParaRPr lang="es-PE" sz="1600" dirty="0">
                        <a:latin typeface="+mn-lt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n-lt"/>
                        </a:rPr>
                        <a:t>EN EJECUCCIÓN AVANCE</a:t>
                      </a:r>
                      <a:r>
                        <a:rPr lang="es-PE" sz="1600" dirty="0">
                          <a:latin typeface="+mn-lt"/>
                        </a:rPr>
                        <a:t> 40%</a:t>
                      </a: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1507648229"/>
                  </a:ext>
                </a:extLst>
              </a:tr>
              <a:tr h="547042">
                <a:tc>
                  <a:txBody>
                    <a:bodyPr/>
                    <a:lstStyle/>
                    <a:p>
                      <a:r>
                        <a:rPr lang="es-PE" sz="1600" b="1" dirty="0">
                          <a:latin typeface="+mn-lt"/>
                        </a:rPr>
                        <a:t>MEJORAMIENTO VÍA SOLITARIO DE SAYÁN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16,069,789</a:t>
                      </a:r>
                      <a:endParaRPr lang="es-PE" sz="1600" dirty="0">
                        <a:latin typeface="+mn-lt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n-lt"/>
                        </a:rPr>
                        <a:t>REVISIÓN CONTRALORÍA</a:t>
                      </a:r>
                      <a:endParaRPr lang="es-PE" sz="1600" dirty="0">
                        <a:latin typeface="+mn-lt"/>
                      </a:endParaRP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3162890576"/>
                  </a:ext>
                </a:extLst>
              </a:tr>
              <a:tr h="547042">
                <a:tc>
                  <a:txBody>
                    <a:bodyPr/>
                    <a:lstStyle/>
                    <a:p>
                      <a:r>
                        <a:rPr lang="es-PE" sz="1600" b="1" dirty="0">
                          <a:latin typeface="+mn-lt"/>
                        </a:rPr>
                        <a:t>PUENTE TAITA PANCHO (HUAMACHUCO)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12,000,00</a:t>
                      </a:r>
                      <a:endParaRPr lang="es-PE" sz="1600" dirty="0">
                        <a:latin typeface="+mn-lt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r>
                        <a:rPr lang="es-PE" sz="1600" dirty="0">
                          <a:latin typeface="+mn-lt"/>
                        </a:rPr>
                        <a:t>POR APROBACIÓN DE PERFIL</a:t>
                      </a:r>
                    </a:p>
                  </a:txBody>
                  <a:tcPr marL="91428" marR="91428" marT="45714" marB="45714"/>
                </a:tc>
                <a:extLst>
                  <a:ext uri="{0D108BD9-81ED-4DB2-BD59-A6C34878D82A}">
                    <a16:rowId xmlns:a16="http://schemas.microsoft.com/office/drawing/2014/main" val="1093954732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1E1B819-3798-D6D3-679D-E8512133F002}"/>
              </a:ext>
            </a:extLst>
          </p:cNvPr>
          <p:cNvSpPr txBox="1"/>
          <p:nvPr/>
        </p:nvSpPr>
        <p:spPr>
          <a:xfrm>
            <a:off x="2630352" y="6156823"/>
            <a:ext cx="784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8B433"/>
                </a:solidFill>
              </a:rPr>
              <a:t>SIN  UTILIDADES, NO HAY OBRAS POR IMPUESTOS</a:t>
            </a:r>
            <a:endParaRPr lang="es-PE" sz="2800" b="1" dirty="0">
              <a:solidFill>
                <a:srgbClr val="F8B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84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86D25C9-DCCC-9F10-CB55-726DCB67EA1A}"/>
              </a:ext>
            </a:extLst>
          </p:cNvPr>
          <p:cNvSpPr txBox="1"/>
          <p:nvPr/>
        </p:nvSpPr>
        <p:spPr>
          <a:xfrm>
            <a:off x="275783" y="5576177"/>
            <a:ext cx="5486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CUMPLIENDO CON LOS ESTÁNDARES Y EXIGENCIAS TÉCNICAS Y DE DESARROLLO </a:t>
            </a:r>
            <a:endParaRPr kumimoji="0" lang="es-PE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48E13F-0523-6D4D-E1E9-5AEDB659EF08}"/>
              </a:ext>
            </a:extLst>
          </p:cNvPr>
          <p:cNvSpPr txBox="1"/>
          <p:nvPr/>
        </p:nvSpPr>
        <p:spPr>
          <a:xfrm>
            <a:off x="1228112" y="5004823"/>
            <a:ext cx="6217638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 GOLD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C5AAFEE-4451-02CA-9708-C58202C811CF}"/>
              </a:ext>
            </a:extLst>
          </p:cNvPr>
          <p:cNvSpPr/>
          <p:nvPr/>
        </p:nvSpPr>
        <p:spPr>
          <a:xfrm>
            <a:off x="6437177" y="2068262"/>
            <a:ext cx="5352487" cy="2721476"/>
          </a:xfrm>
          <a:prstGeom prst="rect">
            <a:avLst/>
          </a:prstGeom>
          <a:noFill/>
          <a:ln w="28575">
            <a:solidFill>
              <a:srgbClr val="FAB6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Sólo entre los años 2022 y 2024 Summa Gold ha recibido 2 visitas de OEFA, 5 de OSINERGMIN y 8 de la ANA – ALA, desmostrando en todos ellos que cumplimos estríctamente con los controles y exigencias.</a:t>
            </a:r>
          </a:p>
        </p:txBody>
      </p:sp>
    </p:spTree>
    <p:extLst>
      <p:ext uri="{BB962C8B-B14F-4D97-AF65-F5344CB8AC3E}">
        <p14:creationId xmlns:p14="http://schemas.microsoft.com/office/powerpoint/2010/main" val="227124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A221384-43E4-696F-B1E5-FEA537CD2A4A}"/>
              </a:ext>
            </a:extLst>
          </p:cNvPr>
          <p:cNvSpPr txBox="1"/>
          <p:nvPr/>
        </p:nvSpPr>
        <p:spPr>
          <a:xfrm>
            <a:off x="372403" y="371410"/>
            <a:ext cx="989705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00" b="1" dirty="0">
                <a:solidFill>
                  <a:schemeClr val="bg1"/>
                </a:solidFill>
              </a:rPr>
              <a:t>OPERACIÓN DE ALTO ESTANDAR Y</a:t>
            </a:r>
            <a:endParaRPr lang="pt-BR" sz="2300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AB8EB90-B49E-9826-63FC-E9C8C28102CB}"/>
              </a:ext>
            </a:extLst>
          </p:cNvPr>
          <p:cNvSpPr txBox="1"/>
          <p:nvPr/>
        </p:nvSpPr>
        <p:spPr>
          <a:xfrm>
            <a:off x="372403" y="594548"/>
            <a:ext cx="1084133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rgbClr val="F8B433"/>
                </a:solidFill>
              </a:rPr>
              <a:t>AMBIENTALMENTE RESPONSABLES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AB3FF8C-C401-55E6-E70C-67DB74885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9488" b="-17645"/>
          <a:stretch/>
        </p:blipFill>
        <p:spPr>
          <a:xfrm>
            <a:off x="1900305" y="2327322"/>
            <a:ext cx="2623618" cy="9484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F575609-B20D-9099-DF93-939F3A686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921" y="4579482"/>
            <a:ext cx="2530444" cy="19027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B0383C-2994-5982-4005-C85E6DE05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011" y="4422839"/>
            <a:ext cx="2188092" cy="20593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3DEA107-C8F0-6EAF-E7B2-55DA3AFE9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696" y="4075430"/>
            <a:ext cx="4372275" cy="160710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9C5829-6069-073F-3DA5-67B2850A0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3923" y="3096709"/>
            <a:ext cx="3658457" cy="12450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35F3F61-2B49-7EE3-134E-61F5507436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011" y="1993427"/>
            <a:ext cx="2188092" cy="20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8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86337" y="426383"/>
            <a:ext cx="1084133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OSINERGMIN / OEFA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0A80FF1-BD37-0489-FD5C-8935953F02CB}"/>
              </a:ext>
            </a:extLst>
          </p:cNvPr>
          <p:cNvGrpSpPr/>
          <p:nvPr/>
        </p:nvGrpSpPr>
        <p:grpSpPr>
          <a:xfrm>
            <a:off x="644855" y="2374655"/>
            <a:ext cx="5563239" cy="3664786"/>
            <a:chOff x="6284651" y="663164"/>
            <a:chExt cx="5662311" cy="266090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066870F-6B9C-7158-4A7E-FFB3AAC03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59" t="36051" r="7265" b="32148"/>
            <a:stretch/>
          </p:blipFill>
          <p:spPr>
            <a:xfrm>
              <a:off x="6284651" y="663164"/>
              <a:ext cx="5662311" cy="2660904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62F7F27-5E12-7AFF-4110-F06E6A0F984C}"/>
                </a:ext>
              </a:extLst>
            </p:cNvPr>
            <p:cNvSpPr txBox="1"/>
            <p:nvPr/>
          </p:nvSpPr>
          <p:spPr>
            <a:xfrm>
              <a:off x="7655879" y="1084698"/>
              <a:ext cx="2498543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OSINERGMIN 2022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(514 supervisiones)</a:t>
              </a:r>
              <a:endPara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F3C7A72-F059-37F1-8DD7-CA5A2A4E120E}"/>
              </a:ext>
            </a:extLst>
          </p:cNvPr>
          <p:cNvGrpSpPr/>
          <p:nvPr/>
        </p:nvGrpSpPr>
        <p:grpSpPr>
          <a:xfrm>
            <a:off x="6483517" y="2515539"/>
            <a:ext cx="5375521" cy="3523902"/>
            <a:chOff x="6373308" y="3567948"/>
            <a:chExt cx="5711941" cy="293868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16D7FF5-09B3-15CE-953D-0C7C50741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529" t="42034" r="13302" b="8476"/>
            <a:stretch/>
          </p:blipFill>
          <p:spPr>
            <a:xfrm>
              <a:off x="6391716" y="3567948"/>
              <a:ext cx="5547454" cy="2938686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B04F8EE-FE26-366A-F3A5-03DC30FAE475}"/>
                </a:ext>
              </a:extLst>
            </p:cNvPr>
            <p:cNvSpPr txBox="1"/>
            <p:nvPr/>
          </p:nvSpPr>
          <p:spPr>
            <a:xfrm>
              <a:off x="9140821" y="3569392"/>
              <a:ext cx="2944428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OEFA: Multas impuestas en UIT (2022)</a:t>
              </a:r>
              <a:endParaRPr kumimoji="0" lang="es-PE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Anillo 17">
              <a:extLst>
                <a:ext uri="{FF2B5EF4-FFF2-40B4-BE49-F238E27FC236}">
                  <a16:creationId xmlns:a16="http://schemas.microsoft.com/office/drawing/2014/main" id="{4271736B-A8DC-4DD8-E42C-C996EBCA08B1}"/>
                </a:ext>
              </a:extLst>
            </p:cNvPr>
            <p:cNvSpPr/>
            <p:nvPr/>
          </p:nvSpPr>
          <p:spPr>
            <a:xfrm>
              <a:off x="6373308" y="5012039"/>
              <a:ext cx="1796194" cy="1078823"/>
            </a:xfrm>
            <a:prstGeom prst="donut">
              <a:avLst>
                <a:gd name="adj" fmla="val 3983"/>
              </a:avLst>
            </a:prstGeom>
            <a:solidFill>
              <a:srgbClr val="D61B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870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F362F7B-D008-4CB8-B7AF-4AC1485AEB02}"/>
              </a:ext>
            </a:extLst>
          </p:cNvPr>
          <p:cNvSpPr txBox="1"/>
          <p:nvPr/>
        </p:nvSpPr>
        <p:spPr>
          <a:xfrm>
            <a:off x="3075460" y="898445"/>
            <a:ext cx="86997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ENEMIGA DE LA SOSTENIBILIDAD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DF5EF7-5A70-2428-2026-FFF27613EC70}"/>
              </a:ext>
            </a:extLst>
          </p:cNvPr>
          <p:cNvSpPr txBox="1"/>
          <p:nvPr/>
        </p:nvSpPr>
        <p:spPr>
          <a:xfrm>
            <a:off x="6391552" y="3008061"/>
            <a:ext cx="53836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ea typeface="+mn-ea"/>
                <a:cs typeface="+mn-cs"/>
              </a:rPr>
              <a:t>El Perú siempre fue un PAÍS MINERO y su economía, de una manera u otra, tiene a esta actividad extractiva como FUENTE importante de DIVISAS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800" i="0" u="none" strike="noStrike" kern="1200" cap="none" spc="0" normalizeH="0" baseline="0" noProof="0" dirty="0">
              <a:ln>
                <a:noFill/>
              </a:ln>
              <a:solidFill>
                <a:srgbClr val="0A1E3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ea typeface="+mn-ea"/>
                <a:cs typeface="+mn-cs"/>
              </a:rPr>
              <a:t>Los BENEFICIOS que brinda la MINERÍA al desarrollo y bienestar de un país, van mucho MÁS ALLÁ de los IMPUESTOS y REGALÍAS generados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800" i="0" u="none" strike="noStrike" kern="1200" cap="none" spc="0" normalizeH="0" baseline="0" noProof="0" dirty="0">
              <a:ln>
                <a:noFill/>
              </a:ln>
              <a:solidFill>
                <a:srgbClr val="0A1E3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ea typeface="+mn-ea"/>
                <a:cs typeface="+mn-cs"/>
              </a:rPr>
              <a:t>Sin embargo, es COMPLICADO dar VIABILIDAD a los PROYECTOS MINEROS en diversas regiones del PAÍS por varias razones, entre otras, la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ea typeface="+mn-ea"/>
                <a:cs typeface="+mn-cs"/>
              </a:rPr>
              <a:t>MINERÍA ILEGAL</a:t>
            </a: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srgbClr val="0A1E32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9083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3C513C15-F2BC-CD05-70FF-32E0C89447F7}"/>
              </a:ext>
            </a:extLst>
          </p:cNvPr>
          <p:cNvSpPr txBox="1"/>
          <p:nvPr/>
        </p:nvSpPr>
        <p:spPr>
          <a:xfrm>
            <a:off x="276610" y="363654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EXPORTACIONES </a:t>
            </a:r>
            <a:endParaRPr kumimoji="0" lang="es-PE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276609" y="586792"/>
            <a:ext cx="7737331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</a:t>
            </a:r>
            <a:r>
              <a:rPr lang="es-ES" sz="4300" b="1" dirty="0">
                <a:solidFill>
                  <a:srgbClr val="F8B433"/>
                </a:solidFill>
                <a:latin typeface="Calibri" panose="020F0502020204030204"/>
              </a:rPr>
              <a:t>Í</a:t>
            </a: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Y AGROEXPORTACIÓN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7DB152-F1B0-32AB-9BC4-F011C9B6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90" y="1861548"/>
            <a:ext cx="5820185" cy="34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392853D6-758D-20F2-CA8F-88AB1FF512A6}"/>
              </a:ext>
            </a:extLst>
          </p:cNvPr>
          <p:cNvGrpSpPr/>
          <p:nvPr/>
        </p:nvGrpSpPr>
        <p:grpSpPr>
          <a:xfrm>
            <a:off x="6986900" y="3142393"/>
            <a:ext cx="4986566" cy="3543002"/>
            <a:chOff x="6649047" y="2296743"/>
            <a:chExt cx="5483146" cy="389582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60E8090-2323-71DC-F44C-296BC5E259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2" r="15133"/>
            <a:stretch/>
          </p:blipFill>
          <p:spPr bwMode="auto">
            <a:xfrm>
              <a:off x="6649047" y="2296743"/>
              <a:ext cx="5483146" cy="3895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282E1DF-F5A6-2293-C7D3-93EE450C01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13" t="88493" b="7936"/>
            <a:stretch/>
          </p:blipFill>
          <p:spPr bwMode="auto">
            <a:xfrm>
              <a:off x="6817259" y="5730844"/>
              <a:ext cx="1017790" cy="135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7124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F5931FF-B121-C0D6-125F-968EE74B332E}"/>
              </a:ext>
            </a:extLst>
          </p:cNvPr>
          <p:cNvSpPr txBox="1"/>
          <p:nvPr/>
        </p:nvSpPr>
        <p:spPr>
          <a:xfrm>
            <a:off x="486703" y="951044"/>
            <a:ext cx="989705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00" b="1" dirty="0">
                <a:solidFill>
                  <a:schemeClr val="bg1"/>
                </a:solidFill>
              </a:rPr>
              <a:t>CONTRA EL ESTADO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3B38AA-4586-5BA8-0C62-7C4D85AFC809}"/>
              </a:ext>
            </a:extLst>
          </p:cNvPr>
          <p:cNvSpPr txBox="1"/>
          <p:nvPr/>
        </p:nvSpPr>
        <p:spPr>
          <a:xfrm>
            <a:off x="486703" y="393982"/>
            <a:ext cx="1084133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rgbClr val="F8B433"/>
                </a:solidFill>
              </a:rPr>
              <a:t>MINERÍA ILEGAL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93C46F-4067-6B96-01BC-630F0B54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74"/>
          <a:stretch/>
        </p:blipFill>
        <p:spPr>
          <a:xfrm>
            <a:off x="1153873" y="2552700"/>
            <a:ext cx="4439909" cy="36031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C2DF9A-0AA7-A43B-9FF1-A5C191BAB12D}"/>
              </a:ext>
            </a:extLst>
          </p:cNvPr>
          <p:cNvSpPr txBox="1"/>
          <p:nvPr/>
        </p:nvSpPr>
        <p:spPr>
          <a:xfrm>
            <a:off x="5992019" y="2216701"/>
            <a:ext cx="54379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A1E32"/>
                </a:solidFill>
              </a:rPr>
              <a:t>La </a:t>
            </a:r>
            <a:r>
              <a:rPr lang="es-ES" b="1" dirty="0">
                <a:solidFill>
                  <a:srgbClr val="0A1E32"/>
                </a:solidFill>
              </a:rPr>
              <a:t>MINERÍA ILEGAL </a:t>
            </a:r>
            <a:r>
              <a:rPr lang="es-ES" dirty="0">
                <a:solidFill>
                  <a:srgbClr val="0A1E32"/>
                </a:solidFill>
              </a:rPr>
              <a:t>ha </a:t>
            </a:r>
            <a:r>
              <a:rPr lang="es-ES" b="1" dirty="0">
                <a:solidFill>
                  <a:srgbClr val="0A1E32"/>
                </a:solidFill>
              </a:rPr>
              <a:t>DOBLEGADO </a:t>
            </a:r>
            <a:r>
              <a:rPr lang="es-ES" dirty="0">
                <a:solidFill>
                  <a:srgbClr val="0A1E32"/>
                </a:solidFill>
              </a:rPr>
              <a:t>el </a:t>
            </a:r>
            <a:r>
              <a:rPr lang="es-ES" b="1" dirty="0">
                <a:solidFill>
                  <a:srgbClr val="0A1E32"/>
                </a:solidFill>
              </a:rPr>
              <a:t>ESTADO DE DERECHO </a:t>
            </a:r>
            <a:r>
              <a:rPr lang="es-ES" dirty="0">
                <a:solidFill>
                  <a:srgbClr val="0A1E32"/>
                </a:solidFill>
              </a:rPr>
              <a:t>y la </a:t>
            </a:r>
            <a:r>
              <a:rPr lang="es-ES" b="1" dirty="0">
                <a:solidFill>
                  <a:srgbClr val="0A1E32"/>
                </a:solidFill>
              </a:rPr>
              <a:t>INSTITUCIONALIDAD</a:t>
            </a:r>
            <a:r>
              <a:rPr lang="es-ES" dirty="0">
                <a:solidFill>
                  <a:srgbClr val="0A1E32"/>
                </a:solidFill>
              </a:rPr>
              <a:t> en el </a:t>
            </a:r>
            <a:r>
              <a:rPr lang="es-ES" b="1" dirty="0">
                <a:solidFill>
                  <a:srgbClr val="0A1E32"/>
                </a:solidFill>
              </a:rPr>
              <a:t>PERÚ</a:t>
            </a:r>
            <a:r>
              <a:rPr lang="es-ES" dirty="0">
                <a:solidFill>
                  <a:srgbClr val="0A1E32"/>
                </a:solidFill>
              </a:rPr>
              <a:t>. Por eso es </a:t>
            </a:r>
            <a:r>
              <a:rPr lang="es-ES" b="1" dirty="0">
                <a:solidFill>
                  <a:srgbClr val="0A1E32"/>
                </a:solidFill>
              </a:rPr>
              <a:t>COMPLICADA</a:t>
            </a:r>
            <a:r>
              <a:rPr lang="es-ES" dirty="0">
                <a:solidFill>
                  <a:srgbClr val="0A1E32"/>
                </a:solidFill>
              </a:rPr>
              <a:t> la </a:t>
            </a:r>
            <a:r>
              <a:rPr lang="es-ES" b="1" dirty="0">
                <a:solidFill>
                  <a:srgbClr val="0A1E32"/>
                </a:solidFill>
              </a:rPr>
              <a:t>VIABILIDAD</a:t>
            </a:r>
            <a:r>
              <a:rPr lang="es-ES" dirty="0">
                <a:solidFill>
                  <a:srgbClr val="0A1E32"/>
                </a:solidFill>
              </a:rPr>
              <a:t> de proyectos mineros que ofrezcan </a:t>
            </a:r>
            <a:r>
              <a:rPr lang="es-ES" b="1" dirty="0">
                <a:solidFill>
                  <a:srgbClr val="0A1E32"/>
                </a:solidFill>
              </a:rPr>
              <a:t>CRECIMIENTO</a:t>
            </a:r>
            <a:r>
              <a:rPr lang="es-ES" dirty="0">
                <a:solidFill>
                  <a:srgbClr val="0A1E32"/>
                </a:solidFill>
              </a:rPr>
              <a:t>, reducción de la pobreza y </a:t>
            </a:r>
            <a:r>
              <a:rPr lang="es-ES" b="1" dirty="0">
                <a:solidFill>
                  <a:srgbClr val="0A1E32"/>
                </a:solidFill>
              </a:rPr>
              <a:t>PROSPERIDAD</a:t>
            </a:r>
            <a:r>
              <a:rPr lang="es-ES" dirty="0">
                <a:solidFill>
                  <a:srgbClr val="0A1E32"/>
                </a:solidFill>
              </a:rPr>
              <a:t>. Factores que son </a:t>
            </a:r>
            <a:r>
              <a:rPr lang="es-ES" b="1" dirty="0">
                <a:solidFill>
                  <a:srgbClr val="0A1E32"/>
                </a:solidFill>
              </a:rPr>
              <a:t>ENEMIGOS</a:t>
            </a:r>
            <a:r>
              <a:rPr lang="es-ES" dirty="0">
                <a:solidFill>
                  <a:srgbClr val="0A1E32"/>
                </a:solidFill>
              </a:rPr>
              <a:t> de la </a:t>
            </a:r>
            <a:r>
              <a:rPr lang="es-ES" b="1" dirty="0">
                <a:solidFill>
                  <a:srgbClr val="0A1E32"/>
                </a:solidFill>
              </a:rPr>
              <a:t>MINERÍA ILEGAL </a:t>
            </a:r>
          </a:p>
          <a:p>
            <a:pPr algn="just"/>
            <a:endParaRPr lang="es-ES" dirty="0">
              <a:solidFill>
                <a:srgbClr val="0A1E32"/>
              </a:solidFill>
            </a:endParaRPr>
          </a:p>
          <a:p>
            <a:pPr algn="just"/>
            <a:endParaRPr lang="es-ES" dirty="0">
              <a:solidFill>
                <a:srgbClr val="0A1E32"/>
              </a:solidFill>
            </a:endParaRPr>
          </a:p>
          <a:p>
            <a:pPr algn="just"/>
            <a:r>
              <a:rPr lang="es-ES" dirty="0">
                <a:solidFill>
                  <a:srgbClr val="0A1E32"/>
                </a:solidFill>
              </a:rPr>
              <a:t>La </a:t>
            </a:r>
            <a:r>
              <a:rPr lang="es-ES" b="1" dirty="0">
                <a:solidFill>
                  <a:srgbClr val="0A1E32"/>
                </a:solidFill>
              </a:rPr>
              <a:t>MINERÍA FORMAL </a:t>
            </a:r>
            <a:r>
              <a:rPr lang="es-ES" dirty="0">
                <a:solidFill>
                  <a:srgbClr val="0A1E32"/>
                </a:solidFill>
              </a:rPr>
              <a:t>ha captado más de US$ 60,000 millones en </a:t>
            </a:r>
            <a:r>
              <a:rPr lang="es-ES" b="1" dirty="0">
                <a:solidFill>
                  <a:srgbClr val="0A1E32"/>
                </a:solidFill>
              </a:rPr>
              <a:t>INVERSIONES</a:t>
            </a:r>
            <a:r>
              <a:rPr lang="es-ES" dirty="0">
                <a:solidFill>
                  <a:srgbClr val="0A1E32"/>
                </a:solidFill>
              </a:rPr>
              <a:t> cumpliendo con las exigencias burocráticas. Las </a:t>
            </a:r>
            <a:r>
              <a:rPr lang="es-ES" b="1" dirty="0">
                <a:solidFill>
                  <a:srgbClr val="0A1E32"/>
                </a:solidFill>
              </a:rPr>
              <a:t>EMPRESAS MINERAS FORMALES  </a:t>
            </a:r>
            <a:r>
              <a:rPr lang="es-ES" dirty="0">
                <a:solidFill>
                  <a:srgbClr val="0A1E32"/>
                </a:solidFill>
              </a:rPr>
              <a:t>están orientadas a desarrollar una actividad que contempla estándares mundiales que </a:t>
            </a:r>
            <a:r>
              <a:rPr lang="es-ES" b="1" dirty="0">
                <a:solidFill>
                  <a:srgbClr val="0A1E32"/>
                </a:solidFill>
              </a:rPr>
              <a:t>PRIORIZA </a:t>
            </a:r>
            <a:r>
              <a:rPr lang="es-ES" dirty="0">
                <a:solidFill>
                  <a:srgbClr val="0A1E32"/>
                </a:solidFill>
              </a:rPr>
              <a:t>preservación del </a:t>
            </a:r>
            <a:r>
              <a:rPr lang="es-ES" b="1" dirty="0">
                <a:solidFill>
                  <a:srgbClr val="0A1E32"/>
                </a:solidFill>
              </a:rPr>
              <a:t>MEDIO AMBIENTE </a:t>
            </a:r>
            <a:r>
              <a:rPr lang="es-ES" dirty="0">
                <a:solidFill>
                  <a:srgbClr val="0A1E32"/>
                </a:solidFill>
              </a:rPr>
              <a:t>y el </a:t>
            </a:r>
            <a:r>
              <a:rPr lang="es-ES" b="1" dirty="0">
                <a:solidFill>
                  <a:srgbClr val="0A1E32"/>
                </a:solidFill>
              </a:rPr>
              <a:t>EMPLEO FORMAL </a:t>
            </a:r>
            <a:r>
              <a:rPr lang="es-ES" dirty="0">
                <a:solidFill>
                  <a:srgbClr val="0A1E3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119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F5931FF-B121-C0D6-125F-968EE74B332E}"/>
              </a:ext>
            </a:extLst>
          </p:cNvPr>
          <p:cNvSpPr txBox="1"/>
          <p:nvPr/>
        </p:nvSpPr>
        <p:spPr>
          <a:xfrm>
            <a:off x="486703" y="393982"/>
            <a:ext cx="989705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VIOLENCIA DE LOS ILEGALES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3B38AA-4586-5BA8-0C62-7C4D85AFC809}"/>
              </a:ext>
            </a:extLst>
          </p:cNvPr>
          <p:cNvSpPr txBox="1"/>
          <p:nvPr/>
        </p:nvSpPr>
        <p:spPr>
          <a:xfrm>
            <a:off x="486703" y="617120"/>
            <a:ext cx="1084133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ES UNA FICCIÓN </a:t>
            </a:r>
          </a:p>
        </p:txBody>
      </p:sp>
      <p:pic>
        <p:nvPicPr>
          <p:cNvPr id="2" name="WhatsApp Video 2024-08-13 at 2.10.42 PM">
            <a:hlinkClick r:id="" action="ppaction://media"/>
            <a:extLst>
              <a:ext uri="{FF2B5EF4-FFF2-40B4-BE49-F238E27FC236}">
                <a16:creationId xmlns:a16="http://schemas.microsoft.com/office/drawing/2014/main" id="{2E89652B-8381-001E-97D8-FF9A6F1896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9324" y="1895475"/>
            <a:ext cx="8460813" cy="40120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33CFC4-38E3-B37A-0D3A-877D8E2A685A}"/>
              </a:ext>
            </a:extLst>
          </p:cNvPr>
          <p:cNvSpPr txBox="1"/>
          <p:nvPr/>
        </p:nvSpPr>
        <p:spPr>
          <a:xfrm>
            <a:off x="1749175" y="6240880"/>
            <a:ext cx="8866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8B433"/>
                </a:solidFill>
              </a:rPr>
              <a:t>ATAQUE A LAS OPERACIONES DE SUMMA GOLD CORPORATION - JULIO 2024</a:t>
            </a:r>
          </a:p>
        </p:txBody>
      </p:sp>
    </p:spTree>
    <p:extLst>
      <p:ext uri="{BB962C8B-B14F-4D97-AF65-F5344CB8AC3E}">
        <p14:creationId xmlns:p14="http://schemas.microsoft.com/office/powerpoint/2010/main" val="2311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24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37569" y="482600"/>
            <a:ext cx="717270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300" b="1" dirty="0">
                <a:solidFill>
                  <a:srgbClr val="F8B433"/>
                </a:solidFill>
              </a:rPr>
              <a:t>MINERÍA Y EXPORTACIONES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B1FE30-D817-504A-4B6B-7BBCD8954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19" y="1485842"/>
            <a:ext cx="7716416" cy="52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7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58470" y="468157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 DE COBRE </a:t>
            </a:r>
          </a:p>
        </p:txBody>
      </p:sp>
      <p:pic>
        <p:nvPicPr>
          <p:cNvPr id="6" name="Marcador de contenido 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A849E00-3760-C8AB-B3E2-9F14D9B23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8" y="2017689"/>
            <a:ext cx="8694418" cy="42679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3B2419-7543-7F62-3949-2DD2C50425BB}"/>
              </a:ext>
            </a:extLst>
          </p:cNvPr>
          <p:cNvSpPr txBox="1"/>
          <p:nvPr/>
        </p:nvSpPr>
        <p:spPr>
          <a:xfrm>
            <a:off x="7905751" y="2162851"/>
            <a:ext cx="1380964" cy="646331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10 años se ha duplicado la producción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9088C-C768-DCDD-008C-BA8B5D3C2136}"/>
              </a:ext>
            </a:extLst>
          </p:cNvPr>
          <p:cNvSpPr txBox="1"/>
          <p:nvPr/>
        </p:nvSpPr>
        <p:spPr>
          <a:xfrm>
            <a:off x="9541834" y="3643851"/>
            <a:ext cx="2423744" cy="1015663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i="0" dirty="0">
                <a:effectLst/>
                <a:cs typeface="Arial" panose="020B0604020202020204" pitchFamily="34" charset="0"/>
              </a:rPr>
              <a:t>Gran minería a partir de </a:t>
            </a:r>
            <a:r>
              <a:rPr lang="es-PE" sz="2000" dirty="0"/>
              <a:t>10 millones t/año ( 27.4 KTPD.)</a:t>
            </a:r>
          </a:p>
        </p:txBody>
      </p:sp>
    </p:spTree>
    <p:extLst>
      <p:ext uri="{BB962C8B-B14F-4D97-AF65-F5344CB8AC3E}">
        <p14:creationId xmlns:p14="http://schemas.microsoft.com/office/powerpoint/2010/main" val="89943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3C513C15-F2BC-CD05-70FF-32E0C89447F7}"/>
              </a:ext>
            </a:extLst>
          </p:cNvPr>
          <p:cNvSpPr txBox="1"/>
          <p:nvPr/>
        </p:nvSpPr>
        <p:spPr>
          <a:xfrm>
            <a:off x="349762" y="894569"/>
            <a:ext cx="52485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300" b="1" dirty="0">
                <a:solidFill>
                  <a:prstClr val="white"/>
                </a:solidFill>
                <a:latin typeface="Calibri" panose="020F0502020204030204"/>
              </a:rPr>
              <a:t>GRAMOS FINOS</a:t>
            </a:r>
            <a:endParaRPr kumimoji="0" lang="es-PE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49761" y="363654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 DE ORO 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8AEB9D-AA14-9E7D-1704-B6608A4B79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2" t="5670" r="4162" b="21225"/>
          <a:stretch/>
        </p:blipFill>
        <p:spPr>
          <a:xfrm>
            <a:off x="1532550" y="1648622"/>
            <a:ext cx="9753758" cy="49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8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49761" y="363654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300" b="1" i="0" u="none" strike="noStrike" kern="1200" cap="none" spc="0" normalizeH="0" baseline="0" noProof="0" dirty="0">
                <a:ln>
                  <a:noFill/>
                </a:ln>
                <a:solidFill>
                  <a:srgbClr val="F8B4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 DE ORO 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881268D-F7C1-FD4D-1B34-165001B2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46" y="1938111"/>
            <a:ext cx="8406573" cy="455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A4BE3E-9C59-A904-CE8D-CAD4D764E066}"/>
              </a:ext>
            </a:extLst>
          </p:cNvPr>
          <p:cNvSpPr txBox="1"/>
          <p:nvPr/>
        </p:nvSpPr>
        <p:spPr>
          <a:xfrm>
            <a:off x="9541834" y="3121336"/>
            <a:ext cx="2423744" cy="2031325"/>
          </a:xfrm>
          <a:prstGeom prst="rect">
            <a:avLst/>
          </a:prstGeom>
          <a:solidFill>
            <a:srgbClr val="F8B4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i="0" dirty="0">
                <a:effectLst/>
                <a:cs typeface="Arial" panose="020B0604020202020204" pitchFamily="34" charset="0"/>
              </a:rPr>
              <a:t>La industria del oro, destinada a medinas empresas y pequeños productores formales. Nuestro enfoque de proyectos  se orienta a ese sector</a:t>
            </a:r>
            <a:endParaRPr lang="es-P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9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>
            <a:extLst>
              <a:ext uri="{FF2B5EF4-FFF2-40B4-BE49-F238E27FC236}">
                <a16:creationId xmlns:a16="http://schemas.microsoft.com/office/drawing/2014/main" id="{EB2EBAFA-DB2B-9A73-7FC3-20EA5D262AEB}"/>
              </a:ext>
            </a:extLst>
          </p:cNvPr>
          <p:cNvSpPr txBox="1"/>
          <p:nvPr/>
        </p:nvSpPr>
        <p:spPr>
          <a:xfrm>
            <a:off x="349761" y="363654"/>
            <a:ext cx="811148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300" b="1" dirty="0">
                <a:solidFill>
                  <a:srgbClr val="F8B433"/>
                </a:solidFill>
                <a:latin typeface="Calibri" panose="020F0502020204030204"/>
              </a:rPr>
              <a:t>CICLO MINERO</a:t>
            </a:r>
            <a:endParaRPr kumimoji="0" lang="es-PE" sz="4300" b="1" i="0" u="none" strike="noStrike" kern="1200" cap="none" spc="0" normalizeH="0" baseline="0" noProof="0" dirty="0">
              <a:ln>
                <a:noFill/>
              </a:ln>
              <a:solidFill>
                <a:srgbClr val="F8B4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881186-4FD2-3622-9FEE-88885BEE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923" r="6578" b="87888"/>
          <a:stretch/>
        </p:blipFill>
        <p:spPr>
          <a:xfrm>
            <a:off x="9945915" y="3545456"/>
            <a:ext cx="2111254" cy="8048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A6A7EA-9833-E0B9-C240-40AB1B34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46" r="6050"/>
          <a:stretch/>
        </p:blipFill>
        <p:spPr>
          <a:xfrm>
            <a:off x="1528848" y="1751371"/>
            <a:ext cx="8350711" cy="48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41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16097</TotalTime>
  <Words>1448</Words>
  <Application>Microsoft Office PowerPoint</Application>
  <PresentationFormat>Personalizado</PresentationFormat>
  <Paragraphs>256</Paragraphs>
  <Slides>42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Arial</vt:lpstr>
      <vt:lpstr>Arial,Sans-Serif</vt:lpstr>
      <vt:lpstr>Calibri</vt:lpstr>
      <vt:lpstr>Calibri Light</vt:lpstr>
      <vt:lpstr>Calibri Light (Títulos)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José Martinez Garcia</dc:creator>
  <cp:lastModifiedBy>Roy Rodriguez Mesia</cp:lastModifiedBy>
  <cp:revision>608</cp:revision>
  <dcterms:created xsi:type="dcterms:W3CDTF">2019-06-18T16:21:41Z</dcterms:created>
  <dcterms:modified xsi:type="dcterms:W3CDTF">2024-09-02T17:01:57Z</dcterms:modified>
</cp:coreProperties>
</file>